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9" r:id="rId2"/>
    <p:sldId id="256" r:id="rId3"/>
    <p:sldId id="262" r:id="rId4"/>
    <p:sldId id="263" r:id="rId5"/>
    <p:sldId id="264" r:id="rId6"/>
    <p:sldId id="265" r:id="rId7"/>
    <p:sldId id="259" r:id="rId8"/>
    <p:sldId id="257" r:id="rId9"/>
    <p:sldId id="258" r:id="rId10"/>
    <p:sldId id="260" r:id="rId11"/>
    <p:sldId id="261" r:id="rId12"/>
    <p:sldId id="267" r:id="rId13"/>
    <p:sldId id="268"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3535"/>
    <a:srgbClr val="C246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DE73BF-D191-4D26-93EE-4999C479E818}" type="datetimeFigureOut">
              <a:rPr lang="en-IN" smtClean="0"/>
              <a:t>20-04-2025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19FB2F-4E7A-4C61-855C-41FD4A45E61A}" type="slidenum">
              <a:rPr lang="en-IN" smtClean="0"/>
              <a:t>‹#›</a:t>
            </a:fld>
            <a:endParaRPr lang="en-IN"/>
          </a:p>
        </p:txBody>
      </p:sp>
    </p:spTree>
    <p:extLst>
      <p:ext uri="{BB962C8B-B14F-4D97-AF65-F5344CB8AC3E}">
        <p14:creationId xmlns:p14="http://schemas.microsoft.com/office/powerpoint/2010/main" val="878005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019FB2F-4E7A-4C61-855C-41FD4A45E61A}" type="slidenum">
              <a:rPr lang="en-IN" smtClean="0"/>
              <a:t>7</a:t>
            </a:fld>
            <a:endParaRPr lang="en-IN"/>
          </a:p>
        </p:txBody>
      </p:sp>
    </p:spTree>
    <p:extLst>
      <p:ext uri="{BB962C8B-B14F-4D97-AF65-F5344CB8AC3E}">
        <p14:creationId xmlns:p14="http://schemas.microsoft.com/office/powerpoint/2010/main" val="2206986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4F124-4EA1-1725-BD67-7285479033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C023694-279D-FE2A-B7EC-12525BAEDD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D4802D7-C90E-DB24-1821-5F44C94E2036}"/>
              </a:ext>
            </a:extLst>
          </p:cNvPr>
          <p:cNvSpPr>
            <a:spLocks noGrp="1"/>
          </p:cNvSpPr>
          <p:nvPr>
            <p:ph type="dt" sz="half" idx="10"/>
          </p:nvPr>
        </p:nvSpPr>
        <p:spPr/>
        <p:txBody>
          <a:bodyPr/>
          <a:lstStyle/>
          <a:p>
            <a:fld id="{B8AB0D3F-40BA-4C06-BF92-FC353C23BA2A}" type="datetimeFigureOut">
              <a:rPr lang="en-IN" smtClean="0"/>
              <a:t>20-04-2025</a:t>
            </a:fld>
            <a:endParaRPr lang="en-IN"/>
          </a:p>
        </p:txBody>
      </p:sp>
      <p:sp>
        <p:nvSpPr>
          <p:cNvPr id="5" name="Footer Placeholder 4">
            <a:extLst>
              <a:ext uri="{FF2B5EF4-FFF2-40B4-BE49-F238E27FC236}">
                <a16:creationId xmlns:a16="http://schemas.microsoft.com/office/drawing/2014/main" id="{6DE4DFAA-D0B7-0E6D-6253-03019CC5CE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FE38A4-7272-43FC-DF58-F2D8D6F92893}"/>
              </a:ext>
            </a:extLst>
          </p:cNvPr>
          <p:cNvSpPr>
            <a:spLocks noGrp="1"/>
          </p:cNvSpPr>
          <p:nvPr>
            <p:ph type="sldNum" sz="quarter" idx="12"/>
          </p:nvPr>
        </p:nvSpPr>
        <p:spPr/>
        <p:txBody>
          <a:bodyPr/>
          <a:lstStyle/>
          <a:p>
            <a:fld id="{2137FCAF-CD75-480B-A0D3-CD8A8CAAD5BC}" type="slidenum">
              <a:rPr lang="en-IN" smtClean="0"/>
              <a:t>‹#›</a:t>
            </a:fld>
            <a:endParaRPr lang="en-IN"/>
          </a:p>
        </p:txBody>
      </p:sp>
    </p:spTree>
    <p:extLst>
      <p:ext uri="{BB962C8B-B14F-4D97-AF65-F5344CB8AC3E}">
        <p14:creationId xmlns:p14="http://schemas.microsoft.com/office/powerpoint/2010/main" val="3115161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81D0-5B43-E035-F7EB-E6C66D1ECF8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F343896-0DDA-4C84-CD78-571E10DF0A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769DE2-9258-68A7-D550-A05AFE707635}"/>
              </a:ext>
            </a:extLst>
          </p:cNvPr>
          <p:cNvSpPr>
            <a:spLocks noGrp="1"/>
          </p:cNvSpPr>
          <p:nvPr>
            <p:ph type="dt" sz="half" idx="10"/>
          </p:nvPr>
        </p:nvSpPr>
        <p:spPr/>
        <p:txBody>
          <a:bodyPr/>
          <a:lstStyle/>
          <a:p>
            <a:fld id="{B8AB0D3F-40BA-4C06-BF92-FC353C23BA2A}" type="datetimeFigureOut">
              <a:rPr lang="en-IN" smtClean="0"/>
              <a:t>20-04-2025</a:t>
            </a:fld>
            <a:endParaRPr lang="en-IN"/>
          </a:p>
        </p:txBody>
      </p:sp>
      <p:sp>
        <p:nvSpPr>
          <p:cNvPr id="5" name="Footer Placeholder 4">
            <a:extLst>
              <a:ext uri="{FF2B5EF4-FFF2-40B4-BE49-F238E27FC236}">
                <a16:creationId xmlns:a16="http://schemas.microsoft.com/office/drawing/2014/main" id="{70E6BA76-9E48-4CA4-02AF-F5CCBB47BB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4EBAE8-88C1-AA97-EE99-E326CF7AF7AB}"/>
              </a:ext>
            </a:extLst>
          </p:cNvPr>
          <p:cNvSpPr>
            <a:spLocks noGrp="1"/>
          </p:cNvSpPr>
          <p:nvPr>
            <p:ph type="sldNum" sz="quarter" idx="12"/>
          </p:nvPr>
        </p:nvSpPr>
        <p:spPr/>
        <p:txBody>
          <a:bodyPr/>
          <a:lstStyle/>
          <a:p>
            <a:fld id="{2137FCAF-CD75-480B-A0D3-CD8A8CAAD5BC}" type="slidenum">
              <a:rPr lang="en-IN" smtClean="0"/>
              <a:t>‹#›</a:t>
            </a:fld>
            <a:endParaRPr lang="en-IN"/>
          </a:p>
        </p:txBody>
      </p:sp>
    </p:spTree>
    <p:extLst>
      <p:ext uri="{BB962C8B-B14F-4D97-AF65-F5344CB8AC3E}">
        <p14:creationId xmlns:p14="http://schemas.microsoft.com/office/powerpoint/2010/main" val="2719572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6BE402-EDEA-9358-E911-959C69DACB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1D5D0A-602B-3E3A-2285-87AC6AF348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6DD34E-5654-1852-7C84-81AA7C13856F}"/>
              </a:ext>
            </a:extLst>
          </p:cNvPr>
          <p:cNvSpPr>
            <a:spLocks noGrp="1"/>
          </p:cNvSpPr>
          <p:nvPr>
            <p:ph type="dt" sz="half" idx="10"/>
          </p:nvPr>
        </p:nvSpPr>
        <p:spPr/>
        <p:txBody>
          <a:bodyPr/>
          <a:lstStyle/>
          <a:p>
            <a:fld id="{B8AB0D3F-40BA-4C06-BF92-FC353C23BA2A}" type="datetimeFigureOut">
              <a:rPr lang="en-IN" smtClean="0"/>
              <a:t>20-04-2025</a:t>
            </a:fld>
            <a:endParaRPr lang="en-IN"/>
          </a:p>
        </p:txBody>
      </p:sp>
      <p:sp>
        <p:nvSpPr>
          <p:cNvPr id="5" name="Footer Placeholder 4">
            <a:extLst>
              <a:ext uri="{FF2B5EF4-FFF2-40B4-BE49-F238E27FC236}">
                <a16:creationId xmlns:a16="http://schemas.microsoft.com/office/drawing/2014/main" id="{33EA0B58-CC95-66A5-6C6E-E865348E85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671B13-EB16-7BC6-CE8C-6E1C7795FF17}"/>
              </a:ext>
            </a:extLst>
          </p:cNvPr>
          <p:cNvSpPr>
            <a:spLocks noGrp="1"/>
          </p:cNvSpPr>
          <p:nvPr>
            <p:ph type="sldNum" sz="quarter" idx="12"/>
          </p:nvPr>
        </p:nvSpPr>
        <p:spPr/>
        <p:txBody>
          <a:bodyPr/>
          <a:lstStyle/>
          <a:p>
            <a:fld id="{2137FCAF-CD75-480B-A0D3-CD8A8CAAD5BC}" type="slidenum">
              <a:rPr lang="en-IN" smtClean="0"/>
              <a:t>‹#›</a:t>
            </a:fld>
            <a:endParaRPr lang="en-IN"/>
          </a:p>
        </p:txBody>
      </p:sp>
    </p:spTree>
    <p:extLst>
      <p:ext uri="{BB962C8B-B14F-4D97-AF65-F5344CB8AC3E}">
        <p14:creationId xmlns:p14="http://schemas.microsoft.com/office/powerpoint/2010/main" val="3861746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5E73-3975-EA09-8378-76D3B3C1D8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691179-C1BF-8DCC-6B16-72C29177AA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14EAFE-7D75-CB2B-AFB5-0461384C3454}"/>
              </a:ext>
            </a:extLst>
          </p:cNvPr>
          <p:cNvSpPr>
            <a:spLocks noGrp="1"/>
          </p:cNvSpPr>
          <p:nvPr>
            <p:ph type="dt" sz="half" idx="10"/>
          </p:nvPr>
        </p:nvSpPr>
        <p:spPr/>
        <p:txBody>
          <a:bodyPr/>
          <a:lstStyle/>
          <a:p>
            <a:fld id="{B8AB0D3F-40BA-4C06-BF92-FC353C23BA2A}" type="datetimeFigureOut">
              <a:rPr lang="en-IN" smtClean="0"/>
              <a:t>20-04-2025</a:t>
            </a:fld>
            <a:endParaRPr lang="en-IN"/>
          </a:p>
        </p:txBody>
      </p:sp>
      <p:sp>
        <p:nvSpPr>
          <p:cNvPr id="5" name="Footer Placeholder 4">
            <a:extLst>
              <a:ext uri="{FF2B5EF4-FFF2-40B4-BE49-F238E27FC236}">
                <a16:creationId xmlns:a16="http://schemas.microsoft.com/office/drawing/2014/main" id="{277DF0C0-BE16-63E2-5144-7882F1A72D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455F17-4D5A-6913-DA68-C82D13A4FCEB}"/>
              </a:ext>
            </a:extLst>
          </p:cNvPr>
          <p:cNvSpPr>
            <a:spLocks noGrp="1"/>
          </p:cNvSpPr>
          <p:nvPr>
            <p:ph type="sldNum" sz="quarter" idx="12"/>
          </p:nvPr>
        </p:nvSpPr>
        <p:spPr/>
        <p:txBody>
          <a:bodyPr/>
          <a:lstStyle/>
          <a:p>
            <a:fld id="{2137FCAF-CD75-480B-A0D3-CD8A8CAAD5BC}" type="slidenum">
              <a:rPr lang="en-IN" smtClean="0"/>
              <a:t>‹#›</a:t>
            </a:fld>
            <a:endParaRPr lang="en-IN"/>
          </a:p>
        </p:txBody>
      </p:sp>
    </p:spTree>
    <p:extLst>
      <p:ext uri="{BB962C8B-B14F-4D97-AF65-F5344CB8AC3E}">
        <p14:creationId xmlns:p14="http://schemas.microsoft.com/office/powerpoint/2010/main" val="2529879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53DC-9CC1-1A13-586A-989FF715E2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4B6081B-E478-F85B-6507-5E36E11969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2C76CC-AC97-C92E-C8B9-738377982662}"/>
              </a:ext>
            </a:extLst>
          </p:cNvPr>
          <p:cNvSpPr>
            <a:spLocks noGrp="1"/>
          </p:cNvSpPr>
          <p:nvPr>
            <p:ph type="dt" sz="half" idx="10"/>
          </p:nvPr>
        </p:nvSpPr>
        <p:spPr/>
        <p:txBody>
          <a:bodyPr/>
          <a:lstStyle/>
          <a:p>
            <a:fld id="{B8AB0D3F-40BA-4C06-BF92-FC353C23BA2A}" type="datetimeFigureOut">
              <a:rPr lang="en-IN" smtClean="0"/>
              <a:t>20-04-2025</a:t>
            </a:fld>
            <a:endParaRPr lang="en-IN"/>
          </a:p>
        </p:txBody>
      </p:sp>
      <p:sp>
        <p:nvSpPr>
          <p:cNvPr id="5" name="Footer Placeholder 4">
            <a:extLst>
              <a:ext uri="{FF2B5EF4-FFF2-40B4-BE49-F238E27FC236}">
                <a16:creationId xmlns:a16="http://schemas.microsoft.com/office/drawing/2014/main" id="{9B5565A6-4DBD-1AD9-177F-9D99F61A05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06DFEA-175E-6004-4641-27B8B6F3F1B0}"/>
              </a:ext>
            </a:extLst>
          </p:cNvPr>
          <p:cNvSpPr>
            <a:spLocks noGrp="1"/>
          </p:cNvSpPr>
          <p:nvPr>
            <p:ph type="sldNum" sz="quarter" idx="12"/>
          </p:nvPr>
        </p:nvSpPr>
        <p:spPr/>
        <p:txBody>
          <a:bodyPr/>
          <a:lstStyle/>
          <a:p>
            <a:fld id="{2137FCAF-CD75-480B-A0D3-CD8A8CAAD5BC}" type="slidenum">
              <a:rPr lang="en-IN" smtClean="0"/>
              <a:t>‹#›</a:t>
            </a:fld>
            <a:endParaRPr lang="en-IN"/>
          </a:p>
        </p:txBody>
      </p:sp>
    </p:spTree>
    <p:extLst>
      <p:ext uri="{BB962C8B-B14F-4D97-AF65-F5344CB8AC3E}">
        <p14:creationId xmlns:p14="http://schemas.microsoft.com/office/powerpoint/2010/main" val="3048627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2FB5D-9D1D-8BBB-FD6D-8CDC5ED81B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92AE16-7228-6744-FCE1-94776D7FF1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27F7388-510F-212D-D9E6-A8716D36C6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3185615-1424-1ED2-11B8-FF1080EE260D}"/>
              </a:ext>
            </a:extLst>
          </p:cNvPr>
          <p:cNvSpPr>
            <a:spLocks noGrp="1"/>
          </p:cNvSpPr>
          <p:nvPr>
            <p:ph type="dt" sz="half" idx="10"/>
          </p:nvPr>
        </p:nvSpPr>
        <p:spPr/>
        <p:txBody>
          <a:bodyPr/>
          <a:lstStyle/>
          <a:p>
            <a:fld id="{B8AB0D3F-40BA-4C06-BF92-FC353C23BA2A}" type="datetimeFigureOut">
              <a:rPr lang="en-IN" smtClean="0"/>
              <a:t>20-04-2025</a:t>
            </a:fld>
            <a:endParaRPr lang="en-IN"/>
          </a:p>
        </p:txBody>
      </p:sp>
      <p:sp>
        <p:nvSpPr>
          <p:cNvPr id="6" name="Footer Placeholder 5">
            <a:extLst>
              <a:ext uri="{FF2B5EF4-FFF2-40B4-BE49-F238E27FC236}">
                <a16:creationId xmlns:a16="http://schemas.microsoft.com/office/drawing/2014/main" id="{4DDF9875-B47E-0B26-3C4F-E953723799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622D9D-0308-DEFB-BE70-D0A02A150C1E}"/>
              </a:ext>
            </a:extLst>
          </p:cNvPr>
          <p:cNvSpPr>
            <a:spLocks noGrp="1"/>
          </p:cNvSpPr>
          <p:nvPr>
            <p:ph type="sldNum" sz="quarter" idx="12"/>
          </p:nvPr>
        </p:nvSpPr>
        <p:spPr/>
        <p:txBody>
          <a:bodyPr/>
          <a:lstStyle/>
          <a:p>
            <a:fld id="{2137FCAF-CD75-480B-A0D3-CD8A8CAAD5BC}" type="slidenum">
              <a:rPr lang="en-IN" smtClean="0"/>
              <a:t>‹#›</a:t>
            </a:fld>
            <a:endParaRPr lang="en-IN"/>
          </a:p>
        </p:txBody>
      </p:sp>
    </p:spTree>
    <p:extLst>
      <p:ext uri="{BB962C8B-B14F-4D97-AF65-F5344CB8AC3E}">
        <p14:creationId xmlns:p14="http://schemas.microsoft.com/office/powerpoint/2010/main" val="856524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D3EB-A3A9-DFB5-EA39-B90045B9696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87B7D4-E5BC-0F01-ECF8-EB48980DC1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64D9B-8012-891B-4A3C-62A60602A0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9380D13-8588-245F-8068-4120D79458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7040BC-30DE-0F58-8A31-51CCDDE463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BC9D47F-573D-2824-7F04-210801EB40D0}"/>
              </a:ext>
            </a:extLst>
          </p:cNvPr>
          <p:cNvSpPr>
            <a:spLocks noGrp="1"/>
          </p:cNvSpPr>
          <p:nvPr>
            <p:ph type="dt" sz="half" idx="10"/>
          </p:nvPr>
        </p:nvSpPr>
        <p:spPr/>
        <p:txBody>
          <a:bodyPr/>
          <a:lstStyle/>
          <a:p>
            <a:fld id="{B8AB0D3F-40BA-4C06-BF92-FC353C23BA2A}" type="datetimeFigureOut">
              <a:rPr lang="en-IN" smtClean="0"/>
              <a:t>20-04-2025</a:t>
            </a:fld>
            <a:endParaRPr lang="en-IN"/>
          </a:p>
        </p:txBody>
      </p:sp>
      <p:sp>
        <p:nvSpPr>
          <p:cNvPr id="8" name="Footer Placeholder 7">
            <a:extLst>
              <a:ext uri="{FF2B5EF4-FFF2-40B4-BE49-F238E27FC236}">
                <a16:creationId xmlns:a16="http://schemas.microsoft.com/office/drawing/2014/main" id="{587CF37B-0798-BCC1-5C0B-BFD6B458544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706D20E-64A4-4BD7-0D6F-7B7E5605747E}"/>
              </a:ext>
            </a:extLst>
          </p:cNvPr>
          <p:cNvSpPr>
            <a:spLocks noGrp="1"/>
          </p:cNvSpPr>
          <p:nvPr>
            <p:ph type="sldNum" sz="quarter" idx="12"/>
          </p:nvPr>
        </p:nvSpPr>
        <p:spPr/>
        <p:txBody>
          <a:bodyPr/>
          <a:lstStyle/>
          <a:p>
            <a:fld id="{2137FCAF-CD75-480B-A0D3-CD8A8CAAD5BC}" type="slidenum">
              <a:rPr lang="en-IN" smtClean="0"/>
              <a:t>‹#›</a:t>
            </a:fld>
            <a:endParaRPr lang="en-IN"/>
          </a:p>
        </p:txBody>
      </p:sp>
    </p:spTree>
    <p:extLst>
      <p:ext uri="{BB962C8B-B14F-4D97-AF65-F5344CB8AC3E}">
        <p14:creationId xmlns:p14="http://schemas.microsoft.com/office/powerpoint/2010/main" val="119452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2F77-A5C7-624B-EF45-7E1C7D2689B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F2CF668-2165-3D63-AC5A-7E8D5229F895}"/>
              </a:ext>
            </a:extLst>
          </p:cNvPr>
          <p:cNvSpPr>
            <a:spLocks noGrp="1"/>
          </p:cNvSpPr>
          <p:nvPr>
            <p:ph type="dt" sz="half" idx="10"/>
          </p:nvPr>
        </p:nvSpPr>
        <p:spPr/>
        <p:txBody>
          <a:bodyPr/>
          <a:lstStyle/>
          <a:p>
            <a:fld id="{B8AB0D3F-40BA-4C06-BF92-FC353C23BA2A}" type="datetimeFigureOut">
              <a:rPr lang="en-IN" smtClean="0"/>
              <a:t>20-04-2025</a:t>
            </a:fld>
            <a:endParaRPr lang="en-IN"/>
          </a:p>
        </p:txBody>
      </p:sp>
      <p:sp>
        <p:nvSpPr>
          <p:cNvPr id="4" name="Footer Placeholder 3">
            <a:extLst>
              <a:ext uri="{FF2B5EF4-FFF2-40B4-BE49-F238E27FC236}">
                <a16:creationId xmlns:a16="http://schemas.microsoft.com/office/drawing/2014/main" id="{5A247D9B-1881-B1F8-E669-2F8E7EB1812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F71C340-7D88-FDDD-8E19-1F88511C5291}"/>
              </a:ext>
            </a:extLst>
          </p:cNvPr>
          <p:cNvSpPr>
            <a:spLocks noGrp="1"/>
          </p:cNvSpPr>
          <p:nvPr>
            <p:ph type="sldNum" sz="quarter" idx="12"/>
          </p:nvPr>
        </p:nvSpPr>
        <p:spPr/>
        <p:txBody>
          <a:bodyPr/>
          <a:lstStyle/>
          <a:p>
            <a:fld id="{2137FCAF-CD75-480B-A0D3-CD8A8CAAD5BC}" type="slidenum">
              <a:rPr lang="en-IN" smtClean="0"/>
              <a:t>‹#›</a:t>
            </a:fld>
            <a:endParaRPr lang="en-IN"/>
          </a:p>
        </p:txBody>
      </p:sp>
    </p:spTree>
    <p:extLst>
      <p:ext uri="{BB962C8B-B14F-4D97-AF65-F5344CB8AC3E}">
        <p14:creationId xmlns:p14="http://schemas.microsoft.com/office/powerpoint/2010/main" val="4000948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2DE065-645B-CCE4-B4A7-C840E8C51FEB}"/>
              </a:ext>
            </a:extLst>
          </p:cNvPr>
          <p:cNvSpPr>
            <a:spLocks noGrp="1"/>
          </p:cNvSpPr>
          <p:nvPr>
            <p:ph type="dt" sz="half" idx="10"/>
          </p:nvPr>
        </p:nvSpPr>
        <p:spPr/>
        <p:txBody>
          <a:bodyPr/>
          <a:lstStyle/>
          <a:p>
            <a:fld id="{B8AB0D3F-40BA-4C06-BF92-FC353C23BA2A}" type="datetimeFigureOut">
              <a:rPr lang="en-IN" smtClean="0"/>
              <a:t>20-04-2025</a:t>
            </a:fld>
            <a:endParaRPr lang="en-IN"/>
          </a:p>
        </p:txBody>
      </p:sp>
      <p:sp>
        <p:nvSpPr>
          <p:cNvPr id="3" name="Footer Placeholder 2">
            <a:extLst>
              <a:ext uri="{FF2B5EF4-FFF2-40B4-BE49-F238E27FC236}">
                <a16:creationId xmlns:a16="http://schemas.microsoft.com/office/drawing/2014/main" id="{AF35515F-7F72-535E-D21D-66329458EFE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BC59DBE-789C-1CFB-CBE3-0269633FEF75}"/>
              </a:ext>
            </a:extLst>
          </p:cNvPr>
          <p:cNvSpPr>
            <a:spLocks noGrp="1"/>
          </p:cNvSpPr>
          <p:nvPr>
            <p:ph type="sldNum" sz="quarter" idx="12"/>
          </p:nvPr>
        </p:nvSpPr>
        <p:spPr/>
        <p:txBody>
          <a:bodyPr/>
          <a:lstStyle/>
          <a:p>
            <a:fld id="{2137FCAF-CD75-480B-A0D3-CD8A8CAAD5BC}" type="slidenum">
              <a:rPr lang="en-IN" smtClean="0"/>
              <a:t>‹#›</a:t>
            </a:fld>
            <a:endParaRPr lang="en-IN"/>
          </a:p>
        </p:txBody>
      </p:sp>
    </p:spTree>
    <p:extLst>
      <p:ext uri="{BB962C8B-B14F-4D97-AF65-F5344CB8AC3E}">
        <p14:creationId xmlns:p14="http://schemas.microsoft.com/office/powerpoint/2010/main" val="1742365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678E5-0226-3FCE-798F-8C0D57C440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0FF86EF-7DEB-AA5D-9705-67BD321387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F310C5A-9DD6-8646-F1C9-8151B19BF8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DB61F-CD6B-DF68-5EED-2F8BA46E7F0B}"/>
              </a:ext>
            </a:extLst>
          </p:cNvPr>
          <p:cNvSpPr>
            <a:spLocks noGrp="1"/>
          </p:cNvSpPr>
          <p:nvPr>
            <p:ph type="dt" sz="half" idx="10"/>
          </p:nvPr>
        </p:nvSpPr>
        <p:spPr/>
        <p:txBody>
          <a:bodyPr/>
          <a:lstStyle/>
          <a:p>
            <a:fld id="{B8AB0D3F-40BA-4C06-BF92-FC353C23BA2A}" type="datetimeFigureOut">
              <a:rPr lang="en-IN" smtClean="0"/>
              <a:t>20-04-2025</a:t>
            </a:fld>
            <a:endParaRPr lang="en-IN"/>
          </a:p>
        </p:txBody>
      </p:sp>
      <p:sp>
        <p:nvSpPr>
          <p:cNvPr id="6" name="Footer Placeholder 5">
            <a:extLst>
              <a:ext uri="{FF2B5EF4-FFF2-40B4-BE49-F238E27FC236}">
                <a16:creationId xmlns:a16="http://schemas.microsoft.com/office/drawing/2014/main" id="{E12D7552-ADB7-95B8-ABEB-AEA08ECF6A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5E4FF0-8152-A2E8-7285-6D9C850ED087}"/>
              </a:ext>
            </a:extLst>
          </p:cNvPr>
          <p:cNvSpPr>
            <a:spLocks noGrp="1"/>
          </p:cNvSpPr>
          <p:nvPr>
            <p:ph type="sldNum" sz="quarter" idx="12"/>
          </p:nvPr>
        </p:nvSpPr>
        <p:spPr/>
        <p:txBody>
          <a:bodyPr/>
          <a:lstStyle/>
          <a:p>
            <a:fld id="{2137FCAF-CD75-480B-A0D3-CD8A8CAAD5BC}" type="slidenum">
              <a:rPr lang="en-IN" smtClean="0"/>
              <a:t>‹#›</a:t>
            </a:fld>
            <a:endParaRPr lang="en-IN"/>
          </a:p>
        </p:txBody>
      </p:sp>
    </p:spTree>
    <p:extLst>
      <p:ext uri="{BB962C8B-B14F-4D97-AF65-F5344CB8AC3E}">
        <p14:creationId xmlns:p14="http://schemas.microsoft.com/office/powerpoint/2010/main" val="4118507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FF1A4-DC08-4923-15AE-B4E57A7EDF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7FF3B4F-3F88-B7AE-C4CF-BF08A998C5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DC3497D-149F-4009-E25B-3573E8D85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DFBD95-D71C-1F89-B65B-604D7594942D}"/>
              </a:ext>
            </a:extLst>
          </p:cNvPr>
          <p:cNvSpPr>
            <a:spLocks noGrp="1"/>
          </p:cNvSpPr>
          <p:nvPr>
            <p:ph type="dt" sz="half" idx="10"/>
          </p:nvPr>
        </p:nvSpPr>
        <p:spPr/>
        <p:txBody>
          <a:bodyPr/>
          <a:lstStyle/>
          <a:p>
            <a:fld id="{B8AB0D3F-40BA-4C06-BF92-FC353C23BA2A}" type="datetimeFigureOut">
              <a:rPr lang="en-IN" smtClean="0"/>
              <a:t>20-04-2025</a:t>
            </a:fld>
            <a:endParaRPr lang="en-IN"/>
          </a:p>
        </p:txBody>
      </p:sp>
      <p:sp>
        <p:nvSpPr>
          <p:cNvPr id="6" name="Footer Placeholder 5">
            <a:extLst>
              <a:ext uri="{FF2B5EF4-FFF2-40B4-BE49-F238E27FC236}">
                <a16:creationId xmlns:a16="http://schemas.microsoft.com/office/drawing/2014/main" id="{639805C8-4D5C-7C42-528C-35D0E4358D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C9EC3B-BAFF-5940-AF92-D83A0D69F022}"/>
              </a:ext>
            </a:extLst>
          </p:cNvPr>
          <p:cNvSpPr>
            <a:spLocks noGrp="1"/>
          </p:cNvSpPr>
          <p:nvPr>
            <p:ph type="sldNum" sz="quarter" idx="12"/>
          </p:nvPr>
        </p:nvSpPr>
        <p:spPr/>
        <p:txBody>
          <a:bodyPr/>
          <a:lstStyle/>
          <a:p>
            <a:fld id="{2137FCAF-CD75-480B-A0D3-CD8A8CAAD5BC}" type="slidenum">
              <a:rPr lang="en-IN" smtClean="0"/>
              <a:t>‹#›</a:t>
            </a:fld>
            <a:endParaRPr lang="en-IN"/>
          </a:p>
        </p:txBody>
      </p:sp>
    </p:spTree>
    <p:extLst>
      <p:ext uri="{BB962C8B-B14F-4D97-AF65-F5344CB8AC3E}">
        <p14:creationId xmlns:p14="http://schemas.microsoft.com/office/powerpoint/2010/main" val="3951276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3B6C07-8197-805E-19E8-80DCFD0CDD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293030-8D88-EBDD-DB91-506C746DCB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4596B0-78B8-4883-386B-CA59BEEDCC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AB0D3F-40BA-4C06-BF92-FC353C23BA2A}" type="datetimeFigureOut">
              <a:rPr lang="en-IN" smtClean="0"/>
              <a:t>20-04-2025</a:t>
            </a:fld>
            <a:endParaRPr lang="en-IN"/>
          </a:p>
        </p:txBody>
      </p:sp>
      <p:sp>
        <p:nvSpPr>
          <p:cNvPr id="5" name="Footer Placeholder 4">
            <a:extLst>
              <a:ext uri="{FF2B5EF4-FFF2-40B4-BE49-F238E27FC236}">
                <a16:creationId xmlns:a16="http://schemas.microsoft.com/office/drawing/2014/main" id="{D9209474-146C-D1EA-6A38-0EC2F235C1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1B05650-BC3E-FE4C-A04F-26CF36DDF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7FCAF-CD75-480B-A0D3-CD8A8CAAD5BC}" type="slidenum">
              <a:rPr lang="en-IN" smtClean="0"/>
              <a:t>‹#›</a:t>
            </a:fld>
            <a:endParaRPr lang="en-IN"/>
          </a:p>
        </p:txBody>
      </p:sp>
    </p:spTree>
    <p:extLst>
      <p:ext uri="{BB962C8B-B14F-4D97-AF65-F5344CB8AC3E}">
        <p14:creationId xmlns:p14="http://schemas.microsoft.com/office/powerpoint/2010/main" val="3887935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8.pn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2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B3C6-B5D5-F7A6-CC32-02AF1ADA650D}"/>
              </a:ext>
            </a:extLst>
          </p:cNvPr>
          <p:cNvSpPr>
            <a:spLocks noGrp="1"/>
          </p:cNvSpPr>
          <p:nvPr>
            <p:ph type="title"/>
          </p:nvPr>
        </p:nvSpPr>
        <p:spPr>
          <a:xfrm>
            <a:off x="2616200" y="2468245"/>
            <a:ext cx="10515600" cy="1325563"/>
          </a:xfrm>
        </p:spPr>
        <p:txBody>
          <a:bodyPr>
            <a:normAutofit fontScale="90000"/>
          </a:bodyPr>
          <a:lstStyle/>
          <a:p>
            <a:r>
              <a:rPr lang="en-IN" b="1" i="1" dirty="0"/>
              <a:t>Name:- Eashan Verma</a:t>
            </a:r>
            <a:br>
              <a:rPr lang="en-IN" b="1" i="1" dirty="0"/>
            </a:br>
            <a:r>
              <a:rPr lang="en-IN" b="1" i="1" dirty="0"/>
              <a:t>Student Number:- 24251111</a:t>
            </a:r>
            <a:br>
              <a:rPr lang="en-IN" b="1" i="1" dirty="0"/>
            </a:br>
            <a:r>
              <a:rPr lang="en-IN" b="1" i="1" dirty="0"/>
              <a:t>Course:- MSc Data Science and Analytics</a:t>
            </a:r>
            <a:br>
              <a:rPr lang="en-IN" b="1" i="1" dirty="0"/>
            </a:br>
            <a:r>
              <a:rPr lang="en-IN" b="1" i="1" dirty="0"/>
              <a:t>Course Code:- CS621C</a:t>
            </a:r>
            <a:br>
              <a:rPr lang="en-IN" b="1" i="1" dirty="0"/>
            </a:br>
            <a:r>
              <a:rPr lang="en-IN" b="1" i="1" dirty="0"/>
              <a:t>Course Name:- Spatial Databases</a:t>
            </a:r>
          </a:p>
        </p:txBody>
      </p:sp>
    </p:spTree>
    <p:extLst>
      <p:ext uri="{BB962C8B-B14F-4D97-AF65-F5344CB8AC3E}">
        <p14:creationId xmlns:p14="http://schemas.microsoft.com/office/powerpoint/2010/main" val="3287688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FEB6-B99B-895B-AFB8-BD003FA80761}"/>
              </a:ext>
            </a:extLst>
          </p:cNvPr>
          <p:cNvSpPr>
            <a:spLocks noGrp="1"/>
          </p:cNvSpPr>
          <p:nvPr>
            <p:ph type="title"/>
          </p:nvPr>
        </p:nvSpPr>
        <p:spPr>
          <a:xfrm>
            <a:off x="2387600" y="365125"/>
            <a:ext cx="7416800" cy="45719"/>
          </a:xfrm>
        </p:spPr>
        <p:txBody>
          <a:bodyPr>
            <a:normAutofit fontScale="90000"/>
          </a:bodyPr>
          <a:lstStyle/>
          <a:p>
            <a:pPr algn="ctr"/>
            <a:r>
              <a:rPr lang="en-US" sz="4000" b="1" u="sng" dirty="0"/>
              <a:t>Royal Northern College of Music</a:t>
            </a:r>
            <a:endParaRPr lang="en-IN" sz="4000" b="1" u="sng" dirty="0"/>
          </a:p>
        </p:txBody>
      </p:sp>
      <p:pic>
        <p:nvPicPr>
          <p:cNvPr id="7" name="Content Placeholder 6">
            <a:extLst>
              <a:ext uri="{FF2B5EF4-FFF2-40B4-BE49-F238E27FC236}">
                <a16:creationId xmlns:a16="http://schemas.microsoft.com/office/drawing/2014/main" id="{D79B38A6-EA98-924C-8ECB-1072214E33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9640" y="632890"/>
            <a:ext cx="10515600" cy="3208142"/>
          </a:xfrm>
        </p:spPr>
      </p:pic>
      <p:sp>
        <p:nvSpPr>
          <p:cNvPr id="9" name="TextBox 8">
            <a:extLst>
              <a:ext uri="{FF2B5EF4-FFF2-40B4-BE49-F238E27FC236}">
                <a16:creationId xmlns:a16="http://schemas.microsoft.com/office/drawing/2014/main" id="{39B87FCD-4EB6-E786-8B4E-3E03FA729406}"/>
              </a:ext>
            </a:extLst>
          </p:cNvPr>
          <p:cNvSpPr txBox="1"/>
          <p:nvPr/>
        </p:nvSpPr>
        <p:spPr>
          <a:xfrm>
            <a:off x="929640" y="4149566"/>
            <a:ext cx="10515600" cy="2446824"/>
          </a:xfrm>
          <a:prstGeom prst="rect">
            <a:avLst/>
          </a:prstGeom>
          <a:noFill/>
        </p:spPr>
        <p:txBody>
          <a:bodyPr wrap="square" rtlCol="0">
            <a:spAutoFit/>
          </a:bodyPr>
          <a:lstStyle/>
          <a:p>
            <a:pPr marL="285750" indent="-285750" algn="just">
              <a:buFont typeface="Arial" panose="020B0604020202020204" pitchFamily="34" charset="0"/>
              <a:buChar char="•"/>
            </a:pPr>
            <a:r>
              <a:rPr lang="en-US" sz="1700" dirty="0"/>
              <a:t>The Royal Northern College of Music (RNCM), is a prestigious conservatoire renowned for its world-class music education and performance opportunities. It consistently ranks among the top institutions for music globally, sharing the No. 5 position with New York's Juilliard School in the QS University World Rankings. With a diverse student body of approximately 770 students from over 50 countries, international students comprise about 22% of the population.  </a:t>
            </a:r>
            <a:r>
              <a:rPr lang="en-IN" sz="1700" b="1" i="1" dirty="0"/>
              <a:t>From the image attached</a:t>
            </a:r>
            <a:r>
              <a:rPr lang="en-IN" sz="1700" dirty="0"/>
              <a:t>, it can be clearly stated that the students of Royal Northern College of Music are the luckiest as all the amenities are within the walking distance to them from the campus. The </a:t>
            </a:r>
            <a:r>
              <a:rPr lang="en-IN" sz="1700" b="1" u="sng" dirty="0"/>
              <a:t>Healthy Life Pharmacy, 123 Oxford Road</a:t>
            </a:r>
            <a:r>
              <a:rPr lang="en-IN" sz="1700" dirty="0"/>
              <a:t> is at the distance of </a:t>
            </a:r>
            <a:r>
              <a:rPr lang="en-IN" sz="1700" b="1" u="sng" dirty="0"/>
              <a:t>69.52 meters</a:t>
            </a:r>
            <a:r>
              <a:rPr lang="en-IN" sz="1700" dirty="0"/>
              <a:t> from the campus whereas </a:t>
            </a:r>
            <a:r>
              <a:rPr lang="en-IN" sz="1700" b="1" u="sng" dirty="0"/>
              <a:t>Zouk</a:t>
            </a:r>
            <a:r>
              <a:rPr lang="en-IN" sz="1700" dirty="0"/>
              <a:t>, The Restaurant is at the distance of </a:t>
            </a:r>
            <a:r>
              <a:rPr lang="en-IN" sz="1700" b="1" u="sng" dirty="0"/>
              <a:t>377.03 meters </a:t>
            </a:r>
            <a:r>
              <a:rPr lang="en-IN" sz="1700" dirty="0"/>
              <a:t>only. Moreover, the nearest bus stop from the campus is just at </a:t>
            </a:r>
            <a:r>
              <a:rPr lang="en-IN" sz="1700" b="1" u="sng" dirty="0"/>
              <a:t>115.87 meters </a:t>
            </a:r>
            <a:r>
              <a:rPr lang="en-IN" sz="1700" dirty="0"/>
              <a:t>that is </a:t>
            </a:r>
            <a:r>
              <a:rPr lang="en-US" sz="1700" b="1" u="sng" dirty="0" err="1"/>
              <a:t>Chorlton</a:t>
            </a:r>
            <a:r>
              <a:rPr lang="en-US" sz="1700" b="1" u="sng" dirty="0"/>
              <a:t> upon Medlock, nr Booth Street East</a:t>
            </a:r>
            <a:r>
              <a:rPr lang="en-US" sz="1700" dirty="0"/>
              <a:t>.</a:t>
            </a:r>
            <a:endParaRPr lang="en-IN" sz="1700" dirty="0"/>
          </a:p>
        </p:txBody>
      </p:sp>
      <p:pic>
        <p:nvPicPr>
          <p:cNvPr id="11" name="Picture 10">
            <a:extLst>
              <a:ext uri="{FF2B5EF4-FFF2-40B4-BE49-F238E27FC236}">
                <a16:creationId xmlns:a16="http://schemas.microsoft.com/office/drawing/2014/main" id="{B0699B37-7CAC-551E-433C-7DE7F2743983}"/>
              </a:ext>
            </a:extLst>
          </p:cNvPr>
          <p:cNvPicPr>
            <a:picLocks noChangeAspect="1"/>
          </p:cNvPicPr>
          <p:nvPr/>
        </p:nvPicPr>
        <p:blipFill>
          <a:blip r:embed="rId4"/>
          <a:stretch>
            <a:fillRect/>
          </a:stretch>
        </p:blipFill>
        <p:spPr>
          <a:xfrm>
            <a:off x="929640" y="3841033"/>
            <a:ext cx="10515600" cy="250592"/>
          </a:xfrm>
          <a:prstGeom prst="rect">
            <a:avLst/>
          </a:prstGeom>
        </p:spPr>
      </p:pic>
    </p:spTree>
    <p:extLst>
      <p:ext uri="{BB962C8B-B14F-4D97-AF65-F5344CB8AC3E}">
        <p14:creationId xmlns:p14="http://schemas.microsoft.com/office/powerpoint/2010/main" val="95856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1CDA-E392-957E-EDF8-33827CD4862F}"/>
              </a:ext>
            </a:extLst>
          </p:cNvPr>
          <p:cNvSpPr>
            <a:spLocks noGrp="1"/>
          </p:cNvSpPr>
          <p:nvPr>
            <p:ph type="title"/>
          </p:nvPr>
        </p:nvSpPr>
        <p:spPr>
          <a:xfrm>
            <a:off x="2326640" y="228491"/>
            <a:ext cx="7538720" cy="61595"/>
          </a:xfrm>
        </p:spPr>
        <p:txBody>
          <a:bodyPr>
            <a:normAutofit fontScale="90000"/>
          </a:bodyPr>
          <a:lstStyle/>
          <a:p>
            <a:pPr algn="ctr"/>
            <a:r>
              <a:rPr lang="en-IN" sz="4000" b="1" u="sng" dirty="0"/>
              <a:t>University Academy 92 (UA92)</a:t>
            </a:r>
          </a:p>
        </p:txBody>
      </p:sp>
      <p:sp>
        <p:nvSpPr>
          <p:cNvPr id="3" name="Content Placeholder 2">
            <a:extLst>
              <a:ext uri="{FF2B5EF4-FFF2-40B4-BE49-F238E27FC236}">
                <a16:creationId xmlns:a16="http://schemas.microsoft.com/office/drawing/2014/main" id="{BF5D9F9E-2187-E784-8DB2-EA373B061254}"/>
              </a:ext>
            </a:extLst>
          </p:cNvPr>
          <p:cNvSpPr>
            <a:spLocks noGrp="1"/>
          </p:cNvSpPr>
          <p:nvPr>
            <p:ph idx="1"/>
          </p:nvPr>
        </p:nvSpPr>
        <p:spPr>
          <a:xfrm>
            <a:off x="7367752" y="1035973"/>
            <a:ext cx="4738063" cy="5293882"/>
          </a:xfrm>
        </p:spPr>
        <p:txBody>
          <a:bodyPr>
            <a:normAutofit fontScale="92500" lnSpcReduction="10000"/>
          </a:bodyPr>
          <a:lstStyle/>
          <a:p>
            <a:pPr algn="just"/>
            <a:r>
              <a:rPr lang="en-US" sz="1700" dirty="0"/>
              <a:t>University Academy 92 (UA92), located in Old Trafford, Manchester, England, is a higher education institution founded in 2017 and is renowned for its innovative approach to education, emphasizing character development alongside academic learning, and strong industry partnerships with organizations like Microsoft and KPMG. UA92 has a diverse student body, including international students from various countries. </a:t>
            </a:r>
            <a:r>
              <a:rPr lang="en-IN" sz="1700" b="1" i="1" dirty="0"/>
              <a:t>From the image</a:t>
            </a:r>
            <a:r>
              <a:rPr lang="en-IN" sz="1700" dirty="0"/>
              <a:t>, we can conclude that just like the University of Salford, University Academy 92 is also distant from the amenities. To get to the nearest Pharmacy that is </a:t>
            </a:r>
            <a:r>
              <a:rPr lang="en-IN" sz="1700" b="1" u="sng" dirty="0"/>
              <a:t>WellCare Chemist, 456 Deansgate</a:t>
            </a:r>
            <a:r>
              <a:rPr lang="en-IN" sz="1700" dirty="0"/>
              <a:t> at the distance of </a:t>
            </a:r>
            <a:r>
              <a:rPr lang="en-IN" sz="1700" b="1" u="sng" dirty="0"/>
              <a:t>3704.13 meters</a:t>
            </a:r>
            <a:r>
              <a:rPr lang="en-IN" sz="1700" dirty="0"/>
              <a:t>, student needs to board the bus from the nearest bus stop from the campus that is </a:t>
            </a:r>
            <a:r>
              <a:rPr lang="en-IN" sz="1700" b="1" u="sng" dirty="0"/>
              <a:t>Old Trafford, </a:t>
            </a:r>
            <a:r>
              <a:rPr lang="en-IN" sz="1700" b="1" u="sng" dirty="0" err="1"/>
              <a:t>opp</a:t>
            </a:r>
            <a:r>
              <a:rPr lang="en-IN" sz="1700" b="1" u="sng" dirty="0"/>
              <a:t> Trafford College</a:t>
            </a:r>
            <a:r>
              <a:rPr lang="en-IN" sz="1700" dirty="0"/>
              <a:t> at the distance of </a:t>
            </a:r>
            <a:r>
              <a:rPr lang="en-IN" sz="1700" b="1" u="sng" dirty="0"/>
              <a:t>67.45 meters</a:t>
            </a:r>
            <a:r>
              <a:rPr lang="en-IN" sz="1700" dirty="0"/>
              <a:t> to the nearest bus stop to the pharmacy that is </a:t>
            </a:r>
            <a:r>
              <a:rPr lang="en-IN" sz="1700" b="1" u="sng" dirty="0"/>
              <a:t>Spinningfields</a:t>
            </a:r>
            <a:r>
              <a:rPr lang="en-IN" sz="1700" dirty="0"/>
              <a:t>, at the distance of </a:t>
            </a:r>
            <a:r>
              <a:rPr lang="en-IN" sz="1700" b="1" u="sng" dirty="0"/>
              <a:t>81.84 meters.</a:t>
            </a:r>
            <a:r>
              <a:rPr lang="en-IN" sz="1700" dirty="0"/>
              <a:t> Moreover, for the </a:t>
            </a:r>
            <a:r>
              <a:rPr lang="en-IN" sz="1700" b="1" u="sng" dirty="0"/>
              <a:t>Indian Tiffin Room</a:t>
            </a:r>
            <a:r>
              <a:rPr lang="en-IN" sz="1700" dirty="0"/>
              <a:t>, the nearest Indian Restaurant at the distance of </a:t>
            </a:r>
            <a:r>
              <a:rPr lang="en-IN" sz="1700" b="1" u="sng" dirty="0"/>
              <a:t>3191.29</a:t>
            </a:r>
            <a:r>
              <a:rPr lang="en-IN" sz="1700" dirty="0"/>
              <a:t> meters from the campus, student needs to board the bus to </a:t>
            </a:r>
            <a:r>
              <a:rPr lang="en-IN" sz="1700" b="1" u="sng" dirty="0"/>
              <a:t>Manchester City Centre, </a:t>
            </a:r>
            <a:r>
              <a:rPr lang="en-IN" sz="1700" b="1" u="sng" dirty="0" err="1"/>
              <a:t>opp</a:t>
            </a:r>
            <a:r>
              <a:rPr lang="en-IN" sz="1700" b="1" u="sng" dirty="0"/>
              <a:t> City Road East</a:t>
            </a:r>
            <a:r>
              <a:rPr lang="en-IN" sz="1700" dirty="0"/>
              <a:t> which is </a:t>
            </a:r>
            <a:r>
              <a:rPr lang="en-IN" sz="1700" b="1" u="sng" dirty="0"/>
              <a:t>115.18</a:t>
            </a:r>
            <a:r>
              <a:rPr lang="en-IN" sz="1700" dirty="0"/>
              <a:t> meters away from the restaurant.  </a:t>
            </a:r>
          </a:p>
        </p:txBody>
      </p:sp>
      <p:pic>
        <p:nvPicPr>
          <p:cNvPr id="9" name="Picture 8">
            <a:extLst>
              <a:ext uri="{FF2B5EF4-FFF2-40B4-BE49-F238E27FC236}">
                <a16:creationId xmlns:a16="http://schemas.microsoft.com/office/drawing/2014/main" id="{76BAB871-645B-0F78-BA4F-2644EC238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85" y="528144"/>
            <a:ext cx="7281567" cy="4960634"/>
          </a:xfrm>
          <a:prstGeom prst="rect">
            <a:avLst/>
          </a:prstGeom>
        </p:spPr>
      </p:pic>
      <p:pic>
        <p:nvPicPr>
          <p:cNvPr id="10" name="Picture 9">
            <a:extLst>
              <a:ext uri="{FF2B5EF4-FFF2-40B4-BE49-F238E27FC236}">
                <a16:creationId xmlns:a16="http://schemas.microsoft.com/office/drawing/2014/main" id="{5997281E-4F3F-4FB5-7BEF-01EFB63A52C4}"/>
              </a:ext>
            </a:extLst>
          </p:cNvPr>
          <p:cNvPicPr>
            <a:picLocks noChangeAspect="1"/>
          </p:cNvPicPr>
          <p:nvPr/>
        </p:nvPicPr>
        <p:blipFill>
          <a:blip r:embed="rId4"/>
          <a:stretch>
            <a:fillRect/>
          </a:stretch>
        </p:blipFill>
        <p:spPr>
          <a:xfrm>
            <a:off x="86185" y="5600128"/>
            <a:ext cx="7281567" cy="221899"/>
          </a:xfrm>
          <a:prstGeom prst="rect">
            <a:avLst/>
          </a:prstGeom>
          <a:solidFill>
            <a:schemeClr val="accent2">
              <a:lumMod val="75000"/>
            </a:schemeClr>
          </a:solidFill>
          <a:ln>
            <a:solidFill>
              <a:schemeClr val="accent2">
                <a:lumMod val="75000"/>
              </a:schemeClr>
            </a:solidFill>
          </a:ln>
        </p:spPr>
      </p:pic>
      <p:pic>
        <p:nvPicPr>
          <p:cNvPr id="12" name="Picture 11">
            <a:extLst>
              <a:ext uri="{FF2B5EF4-FFF2-40B4-BE49-F238E27FC236}">
                <a16:creationId xmlns:a16="http://schemas.microsoft.com/office/drawing/2014/main" id="{DEC93FB0-1A8E-878F-116D-44BE3AFFDBEC}"/>
              </a:ext>
            </a:extLst>
          </p:cNvPr>
          <p:cNvPicPr>
            <a:picLocks noChangeAspect="1"/>
          </p:cNvPicPr>
          <p:nvPr/>
        </p:nvPicPr>
        <p:blipFill>
          <a:blip r:embed="rId5"/>
          <a:stretch>
            <a:fillRect/>
          </a:stretch>
        </p:blipFill>
        <p:spPr>
          <a:xfrm>
            <a:off x="86185" y="5921960"/>
            <a:ext cx="7808135" cy="225629"/>
          </a:xfrm>
          <a:prstGeom prst="rect">
            <a:avLst/>
          </a:prstGeom>
          <a:ln>
            <a:solidFill>
              <a:schemeClr val="accent5"/>
            </a:solidFill>
          </a:ln>
        </p:spPr>
      </p:pic>
      <p:pic>
        <p:nvPicPr>
          <p:cNvPr id="14" name="Picture 13">
            <a:extLst>
              <a:ext uri="{FF2B5EF4-FFF2-40B4-BE49-F238E27FC236}">
                <a16:creationId xmlns:a16="http://schemas.microsoft.com/office/drawing/2014/main" id="{533A6822-AF97-6F67-B633-DB278B943643}"/>
              </a:ext>
            </a:extLst>
          </p:cNvPr>
          <p:cNvPicPr>
            <a:picLocks noChangeAspect="1"/>
          </p:cNvPicPr>
          <p:nvPr/>
        </p:nvPicPr>
        <p:blipFill>
          <a:blip r:embed="rId6"/>
          <a:stretch>
            <a:fillRect/>
          </a:stretch>
        </p:blipFill>
        <p:spPr>
          <a:xfrm>
            <a:off x="86185" y="6247522"/>
            <a:ext cx="7552074" cy="243861"/>
          </a:xfrm>
          <a:prstGeom prst="rect">
            <a:avLst/>
          </a:prstGeom>
          <a:ln>
            <a:solidFill>
              <a:srgbClr val="7030A0"/>
            </a:solidFill>
          </a:ln>
        </p:spPr>
      </p:pic>
      <p:pic>
        <p:nvPicPr>
          <p:cNvPr id="16" name="Picture 15">
            <a:extLst>
              <a:ext uri="{FF2B5EF4-FFF2-40B4-BE49-F238E27FC236}">
                <a16:creationId xmlns:a16="http://schemas.microsoft.com/office/drawing/2014/main" id="{08228089-3C36-8CEE-193E-C14EF7FDAA0E}"/>
              </a:ext>
            </a:extLst>
          </p:cNvPr>
          <p:cNvPicPr>
            <a:picLocks noChangeAspect="1"/>
          </p:cNvPicPr>
          <p:nvPr/>
        </p:nvPicPr>
        <p:blipFill>
          <a:blip r:embed="rId7"/>
          <a:stretch>
            <a:fillRect/>
          </a:stretch>
        </p:blipFill>
        <p:spPr>
          <a:xfrm>
            <a:off x="86185" y="6539162"/>
            <a:ext cx="8316135" cy="223662"/>
          </a:xfrm>
          <a:prstGeom prst="rect">
            <a:avLst/>
          </a:prstGeom>
          <a:ln>
            <a:solidFill>
              <a:srgbClr val="C00000"/>
            </a:solidFill>
          </a:ln>
        </p:spPr>
      </p:pic>
    </p:spTree>
    <p:extLst>
      <p:ext uri="{BB962C8B-B14F-4D97-AF65-F5344CB8AC3E}">
        <p14:creationId xmlns:p14="http://schemas.microsoft.com/office/powerpoint/2010/main" val="338673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18837C-E812-BF95-6A5F-B762AAF3DF83}"/>
              </a:ext>
            </a:extLst>
          </p:cNvPr>
          <p:cNvPicPr>
            <a:picLocks noChangeAspect="1"/>
          </p:cNvPicPr>
          <p:nvPr/>
        </p:nvPicPr>
        <p:blipFill>
          <a:blip r:embed="rId2"/>
          <a:stretch>
            <a:fillRect/>
          </a:stretch>
        </p:blipFill>
        <p:spPr>
          <a:xfrm>
            <a:off x="169974" y="11908"/>
            <a:ext cx="4740051" cy="3627434"/>
          </a:xfrm>
          <a:prstGeom prst="rect">
            <a:avLst/>
          </a:prstGeom>
        </p:spPr>
      </p:pic>
      <p:sp>
        <p:nvSpPr>
          <p:cNvPr id="7" name="Content Placeholder 6">
            <a:extLst>
              <a:ext uri="{FF2B5EF4-FFF2-40B4-BE49-F238E27FC236}">
                <a16:creationId xmlns:a16="http://schemas.microsoft.com/office/drawing/2014/main" id="{F62104FC-0FF7-FD0A-4BBB-0697020138AC}"/>
              </a:ext>
            </a:extLst>
          </p:cNvPr>
          <p:cNvSpPr>
            <a:spLocks noGrp="1"/>
          </p:cNvSpPr>
          <p:nvPr>
            <p:ph idx="1"/>
          </p:nvPr>
        </p:nvSpPr>
        <p:spPr>
          <a:xfrm>
            <a:off x="4910024" y="11908"/>
            <a:ext cx="7281975" cy="2448243"/>
          </a:xfrm>
        </p:spPr>
        <p:txBody>
          <a:bodyPr>
            <a:normAutofit/>
          </a:bodyPr>
          <a:lstStyle/>
          <a:p>
            <a:r>
              <a:rPr lang="en-IN" sz="1800" dirty="0"/>
              <a:t>This Query will show distance between all the pharmacies and all the universities in Manchester. </a:t>
            </a:r>
          </a:p>
        </p:txBody>
      </p:sp>
      <p:pic>
        <p:nvPicPr>
          <p:cNvPr id="9" name="Picture 8">
            <a:extLst>
              <a:ext uri="{FF2B5EF4-FFF2-40B4-BE49-F238E27FC236}">
                <a16:creationId xmlns:a16="http://schemas.microsoft.com/office/drawing/2014/main" id="{BEBA9E1B-5A8D-42AB-AA6B-DA5F2F8C7C73}"/>
              </a:ext>
            </a:extLst>
          </p:cNvPr>
          <p:cNvPicPr>
            <a:picLocks noChangeAspect="1"/>
          </p:cNvPicPr>
          <p:nvPr/>
        </p:nvPicPr>
        <p:blipFill>
          <a:blip r:embed="rId3"/>
          <a:stretch>
            <a:fillRect/>
          </a:stretch>
        </p:blipFill>
        <p:spPr>
          <a:xfrm>
            <a:off x="5180381" y="1027906"/>
            <a:ext cx="6741261" cy="5380186"/>
          </a:xfrm>
          <a:prstGeom prst="rect">
            <a:avLst/>
          </a:prstGeom>
        </p:spPr>
      </p:pic>
    </p:spTree>
    <p:extLst>
      <p:ext uri="{BB962C8B-B14F-4D97-AF65-F5344CB8AC3E}">
        <p14:creationId xmlns:p14="http://schemas.microsoft.com/office/powerpoint/2010/main" val="1218163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593678-0A51-9875-60ED-946139FAF654}"/>
              </a:ext>
            </a:extLst>
          </p:cNvPr>
          <p:cNvSpPr>
            <a:spLocks noGrp="1"/>
          </p:cNvSpPr>
          <p:nvPr>
            <p:ph idx="1"/>
          </p:nvPr>
        </p:nvSpPr>
        <p:spPr>
          <a:xfrm>
            <a:off x="4981734" y="0"/>
            <a:ext cx="7210266" cy="3345815"/>
          </a:xfrm>
        </p:spPr>
        <p:txBody>
          <a:bodyPr>
            <a:normAutofit/>
          </a:bodyPr>
          <a:lstStyle/>
          <a:p>
            <a:r>
              <a:rPr lang="en-IN" sz="2400" dirty="0"/>
              <a:t>This query will show the distance between all the restaurants and all the universities.</a:t>
            </a:r>
          </a:p>
        </p:txBody>
      </p:sp>
      <p:pic>
        <p:nvPicPr>
          <p:cNvPr id="5" name="Picture 4">
            <a:extLst>
              <a:ext uri="{FF2B5EF4-FFF2-40B4-BE49-F238E27FC236}">
                <a16:creationId xmlns:a16="http://schemas.microsoft.com/office/drawing/2014/main" id="{70FDAB3C-8E45-B738-F66B-8FD01A9B36FE}"/>
              </a:ext>
            </a:extLst>
          </p:cNvPr>
          <p:cNvPicPr>
            <a:picLocks noChangeAspect="1"/>
          </p:cNvPicPr>
          <p:nvPr/>
        </p:nvPicPr>
        <p:blipFill>
          <a:blip r:embed="rId2"/>
          <a:stretch>
            <a:fillRect/>
          </a:stretch>
        </p:blipFill>
        <p:spPr>
          <a:xfrm>
            <a:off x="4988560" y="1315011"/>
            <a:ext cx="7067869" cy="5372566"/>
          </a:xfrm>
          <a:prstGeom prst="rect">
            <a:avLst/>
          </a:prstGeom>
        </p:spPr>
      </p:pic>
      <p:pic>
        <p:nvPicPr>
          <p:cNvPr id="7" name="Picture 6">
            <a:extLst>
              <a:ext uri="{FF2B5EF4-FFF2-40B4-BE49-F238E27FC236}">
                <a16:creationId xmlns:a16="http://schemas.microsoft.com/office/drawing/2014/main" id="{E2A62B59-BC32-3717-79DF-CAACB935FF0A}"/>
              </a:ext>
            </a:extLst>
          </p:cNvPr>
          <p:cNvPicPr>
            <a:picLocks noChangeAspect="1"/>
          </p:cNvPicPr>
          <p:nvPr/>
        </p:nvPicPr>
        <p:blipFill>
          <a:blip r:embed="rId3"/>
          <a:stretch>
            <a:fillRect/>
          </a:stretch>
        </p:blipFill>
        <p:spPr>
          <a:xfrm>
            <a:off x="0" y="0"/>
            <a:ext cx="4884843" cy="3635055"/>
          </a:xfrm>
          <a:prstGeom prst="rect">
            <a:avLst/>
          </a:prstGeom>
        </p:spPr>
      </p:pic>
    </p:spTree>
    <p:extLst>
      <p:ext uri="{BB962C8B-B14F-4D97-AF65-F5344CB8AC3E}">
        <p14:creationId xmlns:p14="http://schemas.microsoft.com/office/powerpoint/2010/main" val="2889109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FE9F2-4266-2800-E4FC-EE1CF95F0760}"/>
              </a:ext>
            </a:extLst>
          </p:cNvPr>
          <p:cNvSpPr>
            <a:spLocks noGrp="1"/>
          </p:cNvSpPr>
          <p:nvPr>
            <p:ph type="title"/>
          </p:nvPr>
        </p:nvSpPr>
        <p:spPr/>
        <p:txBody>
          <a:bodyPr/>
          <a:lstStyle/>
          <a:p>
            <a:pPr algn="ctr"/>
            <a:r>
              <a:rPr lang="en-IN" dirty="0"/>
              <a:t>Thankyou For your Valuable Time.</a:t>
            </a:r>
          </a:p>
        </p:txBody>
      </p:sp>
      <p:pic>
        <p:nvPicPr>
          <p:cNvPr id="2050" name="Picture 2" descr="27,200+ Kid Thumbs Up Stock Photos, Pictures &amp; Royalty-Free ...">
            <a:extLst>
              <a:ext uri="{FF2B5EF4-FFF2-40B4-BE49-F238E27FC236}">
                <a16:creationId xmlns:a16="http://schemas.microsoft.com/office/drawing/2014/main" id="{5D1DC64C-F4A5-FFFE-5015-0D592B8D7F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28720" y="1690688"/>
            <a:ext cx="4917440" cy="461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755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t="-21000" r="20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4DCDD-95BF-CD8C-73E5-56CD57BA4579}"/>
              </a:ext>
            </a:extLst>
          </p:cNvPr>
          <p:cNvSpPr>
            <a:spLocks noGrp="1"/>
          </p:cNvSpPr>
          <p:nvPr>
            <p:ph type="ctrTitle"/>
          </p:nvPr>
        </p:nvSpPr>
        <p:spPr>
          <a:xfrm>
            <a:off x="7703820" y="431483"/>
            <a:ext cx="3622040" cy="1834197"/>
          </a:xfrm>
        </p:spPr>
        <p:txBody>
          <a:bodyPr>
            <a:noAutofit/>
          </a:bodyPr>
          <a:lstStyle/>
          <a:p>
            <a:r>
              <a:rPr lang="en-US" sz="3200" dirty="0"/>
              <a:t>Exploring Key Services for International Students in Manchester</a:t>
            </a:r>
            <a:endParaRPr lang="en-IN" sz="3200" dirty="0"/>
          </a:p>
        </p:txBody>
      </p:sp>
      <p:sp>
        <p:nvSpPr>
          <p:cNvPr id="3" name="Subtitle 2">
            <a:extLst>
              <a:ext uri="{FF2B5EF4-FFF2-40B4-BE49-F238E27FC236}">
                <a16:creationId xmlns:a16="http://schemas.microsoft.com/office/drawing/2014/main" id="{57FC112E-0619-3CFF-BE02-465788DFF961}"/>
              </a:ext>
            </a:extLst>
          </p:cNvPr>
          <p:cNvSpPr>
            <a:spLocks noGrp="1"/>
          </p:cNvSpPr>
          <p:nvPr>
            <p:ph type="subTitle" idx="1"/>
          </p:nvPr>
        </p:nvSpPr>
        <p:spPr>
          <a:xfrm>
            <a:off x="7213600" y="2407920"/>
            <a:ext cx="4841766" cy="4234618"/>
          </a:xfrm>
        </p:spPr>
        <p:txBody>
          <a:bodyPr>
            <a:noAutofit/>
          </a:bodyPr>
          <a:lstStyle/>
          <a:p>
            <a:pPr marL="342900" indent="-342900" algn="just">
              <a:buFont typeface="Arial" panose="020B0604020202020204" pitchFamily="34" charset="0"/>
              <a:buChar char="•"/>
            </a:pPr>
            <a:r>
              <a:rPr lang="en-US" sz="1800" dirty="0"/>
              <a:t>This project focuses on the universities in Manchester and aims to provide valuable insights for international students studying in these institutions. The core objective is to map essential services, such as medical shops and Indian restaurants, located near these universities. Additionally, the project will highlight how students can conveniently access these destinations using public transport, specifically the bus network. The work will involve analyzing data from various bus stops across Manchester, Greater Manchester, and the iconic Old Trafford area, ensuring that international students can navigate the city with ease while discovering its rich cultural offerings.</a:t>
            </a:r>
            <a:endParaRPr lang="en-IN" sz="1800" dirty="0"/>
          </a:p>
        </p:txBody>
      </p:sp>
    </p:spTree>
    <p:extLst>
      <p:ext uri="{BB962C8B-B14F-4D97-AF65-F5344CB8AC3E}">
        <p14:creationId xmlns:p14="http://schemas.microsoft.com/office/powerpoint/2010/main" val="3195770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0710F-785F-C77B-A5BE-2E9B9DF79042}"/>
              </a:ext>
            </a:extLst>
          </p:cNvPr>
          <p:cNvSpPr>
            <a:spLocks noGrp="1"/>
          </p:cNvSpPr>
          <p:nvPr>
            <p:ph type="title"/>
          </p:nvPr>
        </p:nvSpPr>
        <p:spPr/>
        <p:txBody>
          <a:bodyPr/>
          <a:lstStyle/>
          <a:p>
            <a:pPr algn="ctr"/>
            <a:r>
              <a:rPr lang="en-IN" dirty="0"/>
              <a:t>Universities in Manchester</a:t>
            </a:r>
          </a:p>
        </p:txBody>
      </p:sp>
      <p:pic>
        <p:nvPicPr>
          <p:cNvPr id="5" name="Content Placeholder 4">
            <a:extLst>
              <a:ext uri="{FF2B5EF4-FFF2-40B4-BE49-F238E27FC236}">
                <a16:creationId xmlns:a16="http://schemas.microsoft.com/office/drawing/2014/main" id="{DCE32F83-F17E-916A-AE9A-1A0733327C7D}"/>
              </a:ext>
            </a:extLst>
          </p:cNvPr>
          <p:cNvPicPr>
            <a:picLocks noGrp="1" noChangeAspect="1"/>
          </p:cNvPicPr>
          <p:nvPr>
            <p:ph idx="1"/>
          </p:nvPr>
        </p:nvPicPr>
        <p:blipFill>
          <a:blip r:embed="rId2"/>
          <a:stretch>
            <a:fillRect/>
          </a:stretch>
        </p:blipFill>
        <p:spPr>
          <a:xfrm>
            <a:off x="378102" y="1960244"/>
            <a:ext cx="8245555" cy="3696020"/>
          </a:xfrm>
        </p:spPr>
      </p:pic>
      <p:sp>
        <p:nvSpPr>
          <p:cNvPr id="7" name="Oval 6">
            <a:extLst>
              <a:ext uri="{FF2B5EF4-FFF2-40B4-BE49-F238E27FC236}">
                <a16:creationId xmlns:a16="http://schemas.microsoft.com/office/drawing/2014/main" id="{3D0F42DB-83A9-36CA-66CF-9634FA0EE789}"/>
              </a:ext>
            </a:extLst>
          </p:cNvPr>
          <p:cNvSpPr/>
          <p:nvPr/>
        </p:nvSpPr>
        <p:spPr>
          <a:xfrm>
            <a:off x="8879840" y="3312160"/>
            <a:ext cx="274320" cy="233680"/>
          </a:xfrm>
          <a:prstGeom prst="ellipse">
            <a:avLst/>
          </a:prstGeom>
          <a:solidFill>
            <a:srgbClr val="C246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8FBACDB-9FD0-61A6-89E3-C07B97035115}"/>
              </a:ext>
            </a:extLst>
          </p:cNvPr>
          <p:cNvSpPr txBox="1"/>
          <p:nvPr/>
        </p:nvSpPr>
        <p:spPr>
          <a:xfrm>
            <a:off x="9154160" y="3222674"/>
            <a:ext cx="2753360" cy="646331"/>
          </a:xfrm>
          <a:prstGeom prst="rect">
            <a:avLst/>
          </a:prstGeom>
          <a:noFill/>
        </p:spPr>
        <p:txBody>
          <a:bodyPr wrap="square" rtlCol="0">
            <a:spAutoFit/>
          </a:bodyPr>
          <a:lstStyle/>
          <a:p>
            <a:r>
              <a:rPr lang="en-IN" dirty="0"/>
              <a:t>- Represents Universities in Manchester</a:t>
            </a:r>
          </a:p>
        </p:txBody>
      </p:sp>
    </p:spTree>
    <p:extLst>
      <p:ext uri="{BB962C8B-B14F-4D97-AF65-F5344CB8AC3E}">
        <p14:creationId xmlns:p14="http://schemas.microsoft.com/office/powerpoint/2010/main" val="1383483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C4566-CDBB-B4A5-9D8F-7B8FE9DA6A9A}"/>
              </a:ext>
            </a:extLst>
          </p:cNvPr>
          <p:cNvSpPr>
            <a:spLocks noGrp="1"/>
          </p:cNvSpPr>
          <p:nvPr>
            <p:ph type="title"/>
          </p:nvPr>
        </p:nvSpPr>
        <p:spPr/>
        <p:txBody>
          <a:bodyPr/>
          <a:lstStyle/>
          <a:p>
            <a:pPr algn="ctr"/>
            <a:r>
              <a:rPr lang="en-IN" dirty="0"/>
              <a:t>Indian Restaurants in Manchester</a:t>
            </a:r>
          </a:p>
        </p:txBody>
      </p:sp>
      <p:pic>
        <p:nvPicPr>
          <p:cNvPr id="5" name="Content Placeholder 4">
            <a:extLst>
              <a:ext uri="{FF2B5EF4-FFF2-40B4-BE49-F238E27FC236}">
                <a16:creationId xmlns:a16="http://schemas.microsoft.com/office/drawing/2014/main" id="{455BDE3D-94D3-3D8C-E6F1-EE97689A61F3}"/>
              </a:ext>
            </a:extLst>
          </p:cNvPr>
          <p:cNvPicPr>
            <a:picLocks noGrp="1" noChangeAspect="1"/>
          </p:cNvPicPr>
          <p:nvPr>
            <p:ph idx="1"/>
          </p:nvPr>
        </p:nvPicPr>
        <p:blipFill>
          <a:blip r:embed="rId2"/>
          <a:stretch>
            <a:fillRect/>
          </a:stretch>
        </p:blipFill>
        <p:spPr>
          <a:xfrm>
            <a:off x="478505" y="1690688"/>
            <a:ext cx="6561389" cy="4038950"/>
          </a:xfrm>
        </p:spPr>
      </p:pic>
      <p:sp>
        <p:nvSpPr>
          <p:cNvPr id="6" name="Oval 5">
            <a:extLst>
              <a:ext uri="{FF2B5EF4-FFF2-40B4-BE49-F238E27FC236}">
                <a16:creationId xmlns:a16="http://schemas.microsoft.com/office/drawing/2014/main" id="{020C54E3-B257-E5D3-3FB1-BC87F0448C9D}"/>
              </a:ext>
            </a:extLst>
          </p:cNvPr>
          <p:cNvSpPr/>
          <p:nvPr/>
        </p:nvSpPr>
        <p:spPr>
          <a:xfrm>
            <a:off x="7477760" y="2653523"/>
            <a:ext cx="457200" cy="445277"/>
          </a:xfrm>
          <a:prstGeom prst="ellipse">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2414122-43DA-1305-CC4E-D78B9FAA5DC9}"/>
              </a:ext>
            </a:extLst>
          </p:cNvPr>
          <p:cNvSpPr txBox="1"/>
          <p:nvPr/>
        </p:nvSpPr>
        <p:spPr>
          <a:xfrm>
            <a:off x="7934960" y="2691495"/>
            <a:ext cx="3878668" cy="646331"/>
          </a:xfrm>
          <a:prstGeom prst="rect">
            <a:avLst/>
          </a:prstGeom>
          <a:noFill/>
        </p:spPr>
        <p:txBody>
          <a:bodyPr wrap="square" rtlCol="0">
            <a:spAutoFit/>
          </a:bodyPr>
          <a:lstStyle/>
          <a:p>
            <a:r>
              <a:rPr lang="en-IN" dirty="0"/>
              <a:t>- Represents Indian Restaurant in Manchester</a:t>
            </a:r>
          </a:p>
        </p:txBody>
      </p:sp>
    </p:spTree>
    <p:extLst>
      <p:ext uri="{BB962C8B-B14F-4D97-AF65-F5344CB8AC3E}">
        <p14:creationId xmlns:p14="http://schemas.microsoft.com/office/powerpoint/2010/main" val="561852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BD9B-8C5A-BE51-EFAB-2D92AB9C9A39}"/>
              </a:ext>
            </a:extLst>
          </p:cNvPr>
          <p:cNvSpPr>
            <a:spLocks noGrp="1"/>
          </p:cNvSpPr>
          <p:nvPr>
            <p:ph type="title"/>
          </p:nvPr>
        </p:nvSpPr>
        <p:spPr/>
        <p:txBody>
          <a:bodyPr/>
          <a:lstStyle/>
          <a:p>
            <a:pPr algn="ctr"/>
            <a:r>
              <a:rPr lang="en-IN" dirty="0"/>
              <a:t>Pharmacy/ Medical Shops in Manchester</a:t>
            </a:r>
          </a:p>
        </p:txBody>
      </p:sp>
      <p:pic>
        <p:nvPicPr>
          <p:cNvPr id="5" name="Content Placeholder 4">
            <a:extLst>
              <a:ext uri="{FF2B5EF4-FFF2-40B4-BE49-F238E27FC236}">
                <a16:creationId xmlns:a16="http://schemas.microsoft.com/office/drawing/2014/main" id="{193860B9-7951-6500-B224-12AD27550C3B}"/>
              </a:ext>
            </a:extLst>
          </p:cNvPr>
          <p:cNvPicPr>
            <a:picLocks noGrp="1" noChangeAspect="1"/>
          </p:cNvPicPr>
          <p:nvPr>
            <p:ph idx="1"/>
          </p:nvPr>
        </p:nvPicPr>
        <p:blipFill>
          <a:blip r:embed="rId2"/>
          <a:stretch>
            <a:fillRect/>
          </a:stretch>
        </p:blipFill>
        <p:spPr>
          <a:xfrm>
            <a:off x="631810" y="1690688"/>
            <a:ext cx="5665500" cy="4351338"/>
          </a:xfrm>
        </p:spPr>
      </p:pic>
      <p:sp>
        <p:nvSpPr>
          <p:cNvPr id="6" name="Oval 5">
            <a:extLst>
              <a:ext uri="{FF2B5EF4-FFF2-40B4-BE49-F238E27FC236}">
                <a16:creationId xmlns:a16="http://schemas.microsoft.com/office/drawing/2014/main" id="{FBC613AD-56A6-84C4-29AC-A4739C36C9CB}"/>
              </a:ext>
            </a:extLst>
          </p:cNvPr>
          <p:cNvSpPr/>
          <p:nvPr/>
        </p:nvSpPr>
        <p:spPr>
          <a:xfrm>
            <a:off x="6675120" y="2560320"/>
            <a:ext cx="670560" cy="589280"/>
          </a:xfrm>
          <a:prstGeom prst="ellipse">
            <a:avLst/>
          </a:prstGeom>
          <a:solidFill>
            <a:srgbClr val="D335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6F0153B7-41EF-A263-E02D-9280B3B327B5}"/>
              </a:ext>
            </a:extLst>
          </p:cNvPr>
          <p:cNvSpPr txBox="1"/>
          <p:nvPr/>
        </p:nvSpPr>
        <p:spPr>
          <a:xfrm>
            <a:off x="7394947" y="2670294"/>
            <a:ext cx="4165243" cy="369332"/>
          </a:xfrm>
          <a:prstGeom prst="rect">
            <a:avLst/>
          </a:prstGeom>
          <a:noFill/>
        </p:spPr>
        <p:txBody>
          <a:bodyPr wrap="none" rtlCol="0">
            <a:spAutoFit/>
          </a:bodyPr>
          <a:lstStyle/>
          <a:p>
            <a:r>
              <a:rPr lang="en-IN" dirty="0"/>
              <a:t>- Represents Medical Shops in Manchester</a:t>
            </a:r>
          </a:p>
        </p:txBody>
      </p:sp>
    </p:spTree>
    <p:extLst>
      <p:ext uri="{BB962C8B-B14F-4D97-AF65-F5344CB8AC3E}">
        <p14:creationId xmlns:p14="http://schemas.microsoft.com/office/powerpoint/2010/main" val="3265627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5DE76-7816-BCFC-8B5C-197B715C01E6}"/>
              </a:ext>
            </a:extLst>
          </p:cNvPr>
          <p:cNvSpPr>
            <a:spLocks noGrp="1"/>
          </p:cNvSpPr>
          <p:nvPr>
            <p:ph type="title"/>
          </p:nvPr>
        </p:nvSpPr>
        <p:spPr/>
        <p:txBody>
          <a:bodyPr/>
          <a:lstStyle/>
          <a:p>
            <a:pPr algn="ctr"/>
            <a:r>
              <a:rPr lang="en-IN" dirty="0"/>
              <a:t>Bus Stops in Manchester</a:t>
            </a:r>
          </a:p>
        </p:txBody>
      </p:sp>
      <p:pic>
        <p:nvPicPr>
          <p:cNvPr id="5" name="Content Placeholder 4">
            <a:extLst>
              <a:ext uri="{FF2B5EF4-FFF2-40B4-BE49-F238E27FC236}">
                <a16:creationId xmlns:a16="http://schemas.microsoft.com/office/drawing/2014/main" id="{D252B4AA-9AE6-6D16-3321-312DA1A4DC65}"/>
              </a:ext>
            </a:extLst>
          </p:cNvPr>
          <p:cNvPicPr>
            <a:picLocks noGrp="1" noChangeAspect="1"/>
          </p:cNvPicPr>
          <p:nvPr>
            <p:ph idx="1"/>
          </p:nvPr>
        </p:nvPicPr>
        <p:blipFill>
          <a:blip r:embed="rId2"/>
          <a:stretch>
            <a:fillRect/>
          </a:stretch>
        </p:blipFill>
        <p:spPr>
          <a:xfrm>
            <a:off x="1089713" y="1458815"/>
            <a:ext cx="10012573" cy="4351338"/>
          </a:xfrm>
        </p:spPr>
      </p:pic>
      <p:sp>
        <p:nvSpPr>
          <p:cNvPr id="6" name="Oval 5">
            <a:extLst>
              <a:ext uri="{FF2B5EF4-FFF2-40B4-BE49-F238E27FC236}">
                <a16:creationId xmlns:a16="http://schemas.microsoft.com/office/drawing/2014/main" id="{674EDCBA-1456-CD6D-BBA3-BDD9E881B3F6}"/>
              </a:ext>
            </a:extLst>
          </p:cNvPr>
          <p:cNvSpPr/>
          <p:nvPr/>
        </p:nvSpPr>
        <p:spPr>
          <a:xfrm>
            <a:off x="4561839" y="6123543"/>
            <a:ext cx="406400" cy="43688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7AD423F-5910-C56E-7DEB-3A4BEC1E6A4E}"/>
              </a:ext>
            </a:extLst>
          </p:cNvPr>
          <p:cNvSpPr txBox="1"/>
          <p:nvPr/>
        </p:nvSpPr>
        <p:spPr>
          <a:xfrm>
            <a:off x="4968239" y="6123543"/>
            <a:ext cx="3599703" cy="369332"/>
          </a:xfrm>
          <a:prstGeom prst="rect">
            <a:avLst/>
          </a:prstGeom>
          <a:noFill/>
        </p:spPr>
        <p:txBody>
          <a:bodyPr wrap="none" rtlCol="0">
            <a:spAutoFit/>
          </a:bodyPr>
          <a:lstStyle/>
          <a:p>
            <a:r>
              <a:rPr lang="en-IN" dirty="0"/>
              <a:t>- Represent Bus stops in Manchester</a:t>
            </a:r>
          </a:p>
        </p:txBody>
      </p:sp>
    </p:spTree>
    <p:extLst>
      <p:ext uri="{BB962C8B-B14F-4D97-AF65-F5344CB8AC3E}">
        <p14:creationId xmlns:p14="http://schemas.microsoft.com/office/powerpoint/2010/main" val="2047667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F7AF3-9ABB-007A-9313-3E4F83234E50}"/>
              </a:ext>
            </a:extLst>
          </p:cNvPr>
          <p:cNvSpPr>
            <a:spLocks noGrp="1"/>
          </p:cNvSpPr>
          <p:nvPr>
            <p:ph type="title"/>
          </p:nvPr>
        </p:nvSpPr>
        <p:spPr>
          <a:xfrm>
            <a:off x="2321560" y="195796"/>
            <a:ext cx="7548880" cy="45719"/>
          </a:xfrm>
        </p:spPr>
        <p:txBody>
          <a:bodyPr>
            <a:normAutofit fontScale="90000"/>
          </a:bodyPr>
          <a:lstStyle/>
          <a:p>
            <a:pPr algn="ctr"/>
            <a:r>
              <a:rPr lang="en-IN" b="1" u="sng" dirty="0"/>
              <a:t>The University of Manchester</a:t>
            </a:r>
          </a:p>
        </p:txBody>
      </p:sp>
      <p:sp>
        <p:nvSpPr>
          <p:cNvPr id="3" name="Content Placeholder 2">
            <a:extLst>
              <a:ext uri="{FF2B5EF4-FFF2-40B4-BE49-F238E27FC236}">
                <a16:creationId xmlns:a16="http://schemas.microsoft.com/office/drawing/2014/main" id="{D20B9D9D-5CC4-F0D8-3356-877EF04572A9}"/>
              </a:ext>
            </a:extLst>
          </p:cNvPr>
          <p:cNvSpPr>
            <a:spLocks noGrp="1"/>
          </p:cNvSpPr>
          <p:nvPr>
            <p:ph idx="1"/>
          </p:nvPr>
        </p:nvSpPr>
        <p:spPr>
          <a:xfrm>
            <a:off x="7172960" y="891318"/>
            <a:ext cx="4815840" cy="5167114"/>
          </a:xfrm>
        </p:spPr>
        <p:txBody>
          <a:bodyPr>
            <a:normAutofit fontScale="92500" lnSpcReduction="10000"/>
          </a:bodyPr>
          <a:lstStyle/>
          <a:p>
            <a:pPr algn="just"/>
            <a:r>
              <a:rPr lang="en-US" sz="1800" dirty="0"/>
              <a:t>The University of Manchester is renowned for its significant contributions to science and technology and has a rich academic heritage, boasting 25 Nobel laureates among its current and former staff and students. The university has a diverse student body, with more than 44,000 students, including a substantial international community. Approximately 1,500 students from India are currently studying at the university, reflecting its global appeal.</a:t>
            </a:r>
            <a:r>
              <a:rPr lang="en-IN" sz="1800" dirty="0"/>
              <a:t> </a:t>
            </a:r>
            <a:r>
              <a:rPr lang="en-IN" sz="1800" b="1" i="1" dirty="0"/>
              <a:t>In the Image attached</a:t>
            </a:r>
            <a:r>
              <a:rPr lang="en-IN" sz="1800" dirty="0"/>
              <a:t>, we can see the bus stop which is the nearest to the University campus is located at </a:t>
            </a:r>
            <a:r>
              <a:rPr lang="en-US" sz="1800" b="1" u="sng" dirty="0" err="1"/>
              <a:t>Chorlton</a:t>
            </a:r>
            <a:r>
              <a:rPr lang="en-US" sz="1800" b="1" u="sng" dirty="0"/>
              <a:t> upon Medlock, University Shopping Centre (Stop F)</a:t>
            </a:r>
            <a:r>
              <a:rPr lang="en-US" sz="1800" dirty="0"/>
              <a:t> at the distance of </a:t>
            </a:r>
            <a:r>
              <a:rPr lang="en-US" sz="1800" b="1" u="sng" dirty="0"/>
              <a:t>55.44 meters</a:t>
            </a:r>
            <a:r>
              <a:rPr lang="en-US" sz="1800" dirty="0"/>
              <a:t>, barely at a walking distance. The Indian Restaurant </a:t>
            </a:r>
            <a:r>
              <a:rPr lang="en-US" sz="1800" b="1" u="sng" dirty="0"/>
              <a:t>Zouk</a:t>
            </a:r>
            <a:r>
              <a:rPr lang="en-US" sz="1800" dirty="0"/>
              <a:t> is the nearest from the campus and to reach there the student can take the bus to the nearest stop to Zouk which is </a:t>
            </a:r>
            <a:r>
              <a:rPr lang="en-US" sz="1800" b="1" u="sng" dirty="0"/>
              <a:t>Manchester City Centre, nr Oxford House </a:t>
            </a:r>
            <a:r>
              <a:rPr lang="en-US" sz="1800" dirty="0"/>
              <a:t>at the distance of </a:t>
            </a:r>
            <a:r>
              <a:rPr lang="en-US" sz="1800" b="1" u="sng" dirty="0"/>
              <a:t>40.51 meters</a:t>
            </a:r>
            <a:r>
              <a:rPr lang="en-US" sz="1800" dirty="0"/>
              <a:t>. Moreover, in a medical emergency, students can visit the nearest pharmacy which is </a:t>
            </a:r>
            <a:r>
              <a:rPr lang="en-US" sz="1800" b="1" u="sng" dirty="0"/>
              <a:t>Healthy Life Pharmacy, 123 Oxford Road </a:t>
            </a:r>
            <a:r>
              <a:rPr lang="en-US" sz="1800" dirty="0"/>
              <a:t>situated at a walking distance of </a:t>
            </a:r>
            <a:r>
              <a:rPr lang="en-US" sz="1800" b="1" u="sng" dirty="0"/>
              <a:t>267.51 meters </a:t>
            </a:r>
            <a:r>
              <a:rPr lang="en-US" sz="1800" dirty="0"/>
              <a:t>from the campus. </a:t>
            </a:r>
          </a:p>
        </p:txBody>
      </p:sp>
      <p:pic>
        <p:nvPicPr>
          <p:cNvPr id="7" name="Picture 6">
            <a:extLst>
              <a:ext uri="{FF2B5EF4-FFF2-40B4-BE49-F238E27FC236}">
                <a16:creationId xmlns:a16="http://schemas.microsoft.com/office/drawing/2014/main" id="{74A3FA73-9704-24D7-1796-BF3A20E76C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92006"/>
            <a:ext cx="7172960" cy="5433060"/>
          </a:xfrm>
          <a:prstGeom prst="rect">
            <a:avLst/>
          </a:prstGeom>
        </p:spPr>
      </p:pic>
      <p:pic>
        <p:nvPicPr>
          <p:cNvPr id="9" name="Picture 8">
            <a:extLst>
              <a:ext uri="{FF2B5EF4-FFF2-40B4-BE49-F238E27FC236}">
                <a16:creationId xmlns:a16="http://schemas.microsoft.com/office/drawing/2014/main" id="{7473D4EB-0C46-121E-7B41-0908809B3312}"/>
              </a:ext>
            </a:extLst>
          </p:cNvPr>
          <p:cNvPicPr>
            <a:picLocks noChangeAspect="1"/>
          </p:cNvPicPr>
          <p:nvPr/>
        </p:nvPicPr>
        <p:blipFill>
          <a:blip r:embed="rId5"/>
          <a:stretch>
            <a:fillRect/>
          </a:stretch>
        </p:blipFill>
        <p:spPr>
          <a:xfrm>
            <a:off x="0" y="5895588"/>
            <a:ext cx="7040880" cy="296210"/>
          </a:xfrm>
          <a:prstGeom prst="rect">
            <a:avLst/>
          </a:prstGeom>
        </p:spPr>
      </p:pic>
      <p:pic>
        <p:nvPicPr>
          <p:cNvPr id="11" name="Picture 10">
            <a:extLst>
              <a:ext uri="{FF2B5EF4-FFF2-40B4-BE49-F238E27FC236}">
                <a16:creationId xmlns:a16="http://schemas.microsoft.com/office/drawing/2014/main" id="{A227144F-B0CD-06B2-C5A5-C6B5D5C5CA05}"/>
              </a:ext>
            </a:extLst>
          </p:cNvPr>
          <p:cNvPicPr>
            <a:picLocks noChangeAspect="1"/>
          </p:cNvPicPr>
          <p:nvPr/>
        </p:nvPicPr>
        <p:blipFill>
          <a:blip r:embed="rId6"/>
          <a:stretch>
            <a:fillRect/>
          </a:stretch>
        </p:blipFill>
        <p:spPr>
          <a:xfrm>
            <a:off x="0" y="6488008"/>
            <a:ext cx="7040880" cy="296210"/>
          </a:xfrm>
          <a:prstGeom prst="rect">
            <a:avLst/>
          </a:prstGeom>
        </p:spPr>
      </p:pic>
      <p:pic>
        <p:nvPicPr>
          <p:cNvPr id="13" name="Picture 12">
            <a:extLst>
              <a:ext uri="{FF2B5EF4-FFF2-40B4-BE49-F238E27FC236}">
                <a16:creationId xmlns:a16="http://schemas.microsoft.com/office/drawing/2014/main" id="{69B98A53-62EB-DA56-5CF4-E86D858BA1DB}"/>
              </a:ext>
            </a:extLst>
          </p:cNvPr>
          <p:cNvPicPr>
            <a:picLocks noChangeAspect="1"/>
          </p:cNvPicPr>
          <p:nvPr/>
        </p:nvPicPr>
        <p:blipFill>
          <a:blip r:embed="rId7"/>
          <a:stretch>
            <a:fillRect/>
          </a:stretch>
        </p:blipFill>
        <p:spPr>
          <a:xfrm>
            <a:off x="0" y="6191798"/>
            <a:ext cx="7040880" cy="296210"/>
          </a:xfrm>
          <a:prstGeom prst="rect">
            <a:avLst/>
          </a:prstGeom>
        </p:spPr>
      </p:pic>
    </p:spTree>
    <p:extLst>
      <p:ext uri="{BB962C8B-B14F-4D97-AF65-F5344CB8AC3E}">
        <p14:creationId xmlns:p14="http://schemas.microsoft.com/office/powerpoint/2010/main" val="442101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4D6D1-8F0C-5B54-F101-43610B88EA20}"/>
              </a:ext>
            </a:extLst>
          </p:cNvPr>
          <p:cNvSpPr>
            <a:spLocks noGrp="1"/>
          </p:cNvSpPr>
          <p:nvPr>
            <p:ph type="title"/>
          </p:nvPr>
        </p:nvSpPr>
        <p:spPr>
          <a:xfrm>
            <a:off x="2580640" y="365126"/>
            <a:ext cx="6786880" cy="61594"/>
          </a:xfrm>
        </p:spPr>
        <p:txBody>
          <a:bodyPr>
            <a:normAutofit fontScale="90000"/>
          </a:bodyPr>
          <a:lstStyle/>
          <a:p>
            <a:pPr algn="ctr"/>
            <a:r>
              <a:rPr lang="en-IN" sz="4000" b="1" u="sng" dirty="0"/>
              <a:t>Manchester Metropolitan University</a:t>
            </a:r>
          </a:p>
        </p:txBody>
      </p:sp>
      <p:sp>
        <p:nvSpPr>
          <p:cNvPr id="3" name="Content Placeholder 2">
            <a:extLst>
              <a:ext uri="{FF2B5EF4-FFF2-40B4-BE49-F238E27FC236}">
                <a16:creationId xmlns:a16="http://schemas.microsoft.com/office/drawing/2014/main" id="{E78FE9E0-4EFF-31B1-C3AE-5FF4A267C538}"/>
              </a:ext>
            </a:extLst>
          </p:cNvPr>
          <p:cNvSpPr>
            <a:spLocks noGrp="1"/>
          </p:cNvSpPr>
          <p:nvPr>
            <p:ph idx="1"/>
          </p:nvPr>
        </p:nvSpPr>
        <p:spPr>
          <a:xfrm>
            <a:off x="7904478" y="800734"/>
            <a:ext cx="4023361" cy="6057266"/>
          </a:xfrm>
        </p:spPr>
        <p:txBody>
          <a:bodyPr>
            <a:normAutofit fontScale="92500" lnSpcReduction="10000"/>
          </a:bodyPr>
          <a:lstStyle/>
          <a:p>
            <a:pPr algn="just"/>
            <a:r>
              <a:rPr lang="en-US" sz="1800" dirty="0"/>
              <a:t>Manchester Metropolitan University (MMU) is recognized for its extensive degree apprenticeship programs, being the top-rated university for degree apprenticeships and holding a Grade 1 Outstanding rating from Ofsted. MMU has a diverse student body, with international students comprising 18% of the total enrollment. The university welcomes students from over 130 different countries, including India. </a:t>
            </a:r>
            <a:r>
              <a:rPr lang="en-IN" sz="1800" b="1" i="1" dirty="0"/>
              <a:t>In the Image attached</a:t>
            </a:r>
            <a:r>
              <a:rPr lang="en-IN" sz="1800" dirty="0"/>
              <a:t>, we can see the bus stop which is the nearest to the University campus located at </a:t>
            </a:r>
            <a:r>
              <a:rPr lang="en-US" sz="1800" b="1" u="sng" dirty="0"/>
              <a:t>Manchester City Centre, nr Hulme Street</a:t>
            </a:r>
            <a:r>
              <a:rPr lang="en-US" sz="1800" dirty="0"/>
              <a:t> at the distance of </a:t>
            </a:r>
            <a:r>
              <a:rPr lang="en-US" sz="1800" b="1" u="sng" dirty="0"/>
              <a:t>123.36 meters. </a:t>
            </a:r>
            <a:r>
              <a:rPr lang="en-US" sz="1800" dirty="0"/>
              <a:t>The Indian Restaurant </a:t>
            </a:r>
            <a:r>
              <a:rPr lang="en-US" sz="1800" b="1" u="sng" dirty="0"/>
              <a:t>Zouk</a:t>
            </a:r>
            <a:r>
              <a:rPr lang="en-US" sz="1800" dirty="0"/>
              <a:t> is the nearest from the campus located at the walking distance of </a:t>
            </a:r>
            <a:r>
              <a:rPr lang="en-US" sz="1800" b="1" u="sng" dirty="0"/>
              <a:t>127.16 meters</a:t>
            </a:r>
            <a:r>
              <a:rPr lang="en-US" sz="1800" dirty="0"/>
              <a:t>. Moreover, in a medical emergency, students can visit the nearest pharmacy which is </a:t>
            </a:r>
            <a:r>
              <a:rPr lang="en-US" sz="1800" b="1" u="sng" dirty="0"/>
              <a:t>CareFirst Pharmacy, 101 Princess Street</a:t>
            </a:r>
            <a:r>
              <a:rPr lang="en-US" sz="1800" dirty="0"/>
              <a:t> at a distance of </a:t>
            </a:r>
            <a:r>
              <a:rPr lang="en-US" sz="1800" b="1" u="sng" dirty="0"/>
              <a:t>454.67 meters</a:t>
            </a:r>
            <a:r>
              <a:rPr lang="en-US" sz="1800" dirty="0"/>
              <a:t> and to reach there the student can take the bus to the nearest stop to the pharmacy which is </a:t>
            </a:r>
            <a:r>
              <a:rPr lang="en-US" sz="1800" b="1" u="sng" dirty="0"/>
              <a:t>Manchester City Centre, India House (Stop SY)</a:t>
            </a:r>
            <a:r>
              <a:rPr lang="en-US" sz="1800" dirty="0"/>
              <a:t> at the walking distance of </a:t>
            </a:r>
            <a:r>
              <a:rPr lang="en-US" sz="1800" b="1" u="sng" dirty="0"/>
              <a:t>127.77 meters</a:t>
            </a:r>
            <a:r>
              <a:rPr lang="en-US" sz="1800" dirty="0"/>
              <a:t>.</a:t>
            </a:r>
          </a:p>
        </p:txBody>
      </p:sp>
      <p:pic>
        <p:nvPicPr>
          <p:cNvPr id="7" name="Picture 6">
            <a:extLst>
              <a:ext uri="{FF2B5EF4-FFF2-40B4-BE49-F238E27FC236}">
                <a16:creationId xmlns:a16="http://schemas.microsoft.com/office/drawing/2014/main" id="{FD6F3BAE-C7AA-53B4-54EE-1F805DB06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9" y="800734"/>
            <a:ext cx="7813040" cy="5255260"/>
          </a:xfrm>
          <a:prstGeom prst="rect">
            <a:avLst/>
          </a:prstGeom>
        </p:spPr>
      </p:pic>
      <p:pic>
        <p:nvPicPr>
          <p:cNvPr id="9" name="Picture 8">
            <a:extLst>
              <a:ext uri="{FF2B5EF4-FFF2-40B4-BE49-F238E27FC236}">
                <a16:creationId xmlns:a16="http://schemas.microsoft.com/office/drawing/2014/main" id="{0B47085B-DB4A-1DEF-5DCF-FE96918E552E}"/>
              </a:ext>
            </a:extLst>
          </p:cNvPr>
          <p:cNvPicPr>
            <a:picLocks noChangeAspect="1"/>
          </p:cNvPicPr>
          <p:nvPr/>
        </p:nvPicPr>
        <p:blipFill>
          <a:blip r:embed="rId4"/>
          <a:stretch>
            <a:fillRect/>
          </a:stretch>
        </p:blipFill>
        <p:spPr>
          <a:xfrm>
            <a:off x="-1" y="6105525"/>
            <a:ext cx="7813041" cy="345440"/>
          </a:xfrm>
          <a:prstGeom prst="rect">
            <a:avLst/>
          </a:prstGeom>
        </p:spPr>
      </p:pic>
    </p:spTree>
    <p:extLst>
      <p:ext uri="{BB962C8B-B14F-4D97-AF65-F5344CB8AC3E}">
        <p14:creationId xmlns:p14="http://schemas.microsoft.com/office/powerpoint/2010/main" val="2602382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45E5B-200D-DFC5-798C-CC98BB034D90}"/>
              </a:ext>
            </a:extLst>
          </p:cNvPr>
          <p:cNvSpPr>
            <a:spLocks noGrp="1"/>
          </p:cNvSpPr>
          <p:nvPr>
            <p:ph type="title"/>
          </p:nvPr>
        </p:nvSpPr>
        <p:spPr>
          <a:xfrm>
            <a:off x="2062480" y="365125"/>
            <a:ext cx="7782560" cy="45719"/>
          </a:xfrm>
        </p:spPr>
        <p:txBody>
          <a:bodyPr>
            <a:normAutofit fontScale="90000"/>
          </a:bodyPr>
          <a:lstStyle/>
          <a:p>
            <a:pPr algn="ctr"/>
            <a:r>
              <a:rPr lang="en-IN" sz="4000" b="1" u="sng" dirty="0"/>
              <a:t>University of Salford</a:t>
            </a:r>
          </a:p>
        </p:txBody>
      </p:sp>
      <p:sp>
        <p:nvSpPr>
          <p:cNvPr id="3" name="Content Placeholder 2">
            <a:extLst>
              <a:ext uri="{FF2B5EF4-FFF2-40B4-BE49-F238E27FC236}">
                <a16:creationId xmlns:a16="http://schemas.microsoft.com/office/drawing/2014/main" id="{A3732CF5-26F5-6531-1738-3A9E6328126C}"/>
              </a:ext>
            </a:extLst>
          </p:cNvPr>
          <p:cNvSpPr>
            <a:spLocks noGrp="1"/>
          </p:cNvSpPr>
          <p:nvPr>
            <p:ph idx="1"/>
          </p:nvPr>
        </p:nvSpPr>
        <p:spPr>
          <a:xfrm>
            <a:off x="172720" y="5037658"/>
            <a:ext cx="11860856" cy="1657782"/>
          </a:xfrm>
        </p:spPr>
        <p:txBody>
          <a:bodyPr>
            <a:normAutofit fontScale="92500"/>
          </a:bodyPr>
          <a:lstStyle/>
          <a:p>
            <a:pPr algn="just"/>
            <a:r>
              <a:rPr lang="en-US" sz="1700" dirty="0"/>
              <a:t>The University of Salford, located in Salford, Greater Manchester, England, is renowned for its strong emphasis on industry collaboration and practical education. International students make up approximately 11% of the student body. </a:t>
            </a:r>
            <a:r>
              <a:rPr lang="en-IN" sz="1700" b="1" i="1" dirty="0"/>
              <a:t>As the image states</a:t>
            </a:r>
            <a:r>
              <a:rPr lang="en-IN" sz="1700" dirty="0"/>
              <a:t>, University of Salford is a bit away from the amenities. To the nearest Indian restaurant that is </a:t>
            </a:r>
            <a:r>
              <a:rPr lang="en-IN" sz="1700" b="1" u="sng" dirty="0"/>
              <a:t>Akbar’s</a:t>
            </a:r>
            <a:r>
              <a:rPr lang="en-IN" sz="1700" dirty="0"/>
              <a:t>, at the distance of </a:t>
            </a:r>
            <a:r>
              <a:rPr lang="en-IN" sz="1700" b="1" u="sng" dirty="0"/>
              <a:t>2435.4 meters</a:t>
            </a:r>
            <a:r>
              <a:rPr lang="en-IN" sz="1700" dirty="0"/>
              <a:t>, the student needs to take the bus from the nearest bus stop from campus that is </a:t>
            </a:r>
            <a:r>
              <a:rPr lang="en-IN" sz="1700" b="1" u="sng" dirty="0"/>
              <a:t>Pendleton, </a:t>
            </a:r>
            <a:r>
              <a:rPr lang="en-IN" sz="1700" b="1" u="sng" dirty="0" err="1"/>
              <a:t>opp</a:t>
            </a:r>
            <a:r>
              <a:rPr lang="en-IN" sz="1700" b="1" u="sng" dirty="0"/>
              <a:t> Tesco</a:t>
            </a:r>
            <a:r>
              <a:rPr lang="en-IN" sz="1700" dirty="0"/>
              <a:t>, at </a:t>
            </a:r>
            <a:r>
              <a:rPr lang="en-IN" sz="1700" b="1" u="sng" dirty="0"/>
              <a:t>124.21 meters</a:t>
            </a:r>
            <a:r>
              <a:rPr lang="en-IN" sz="1700" dirty="0"/>
              <a:t> and drop down to the nearest bus stop to Akbar’s that is </a:t>
            </a:r>
            <a:r>
              <a:rPr lang="en-IN" sz="1700" b="1" u="sng" dirty="0"/>
              <a:t>Castlefield, o/s Science Museum</a:t>
            </a:r>
            <a:r>
              <a:rPr lang="en-IN" sz="1700" dirty="0"/>
              <a:t>, at the distance of </a:t>
            </a:r>
            <a:r>
              <a:rPr lang="en-IN" sz="1700" b="1" u="sng" dirty="0"/>
              <a:t>89.81 meters</a:t>
            </a:r>
            <a:r>
              <a:rPr lang="en-IN" sz="1700" dirty="0"/>
              <a:t>. Similarly, To the nearest Pharmacy that is </a:t>
            </a:r>
            <a:r>
              <a:rPr lang="en-IN" sz="1700" b="1" u="sng" dirty="0"/>
              <a:t>WellCare Chemist, 456 Deansgate</a:t>
            </a:r>
            <a:r>
              <a:rPr lang="en-IN" sz="1700" b="1" dirty="0"/>
              <a:t> </a:t>
            </a:r>
            <a:r>
              <a:rPr lang="en-IN" sz="1700" dirty="0"/>
              <a:t>at the distance of </a:t>
            </a:r>
            <a:r>
              <a:rPr lang="en-IN" sz="1700" b="1" u="sng" dirty="0"/>
              <a:t>2841.2 meters</a:t>
            </a:r>
            <a:r>
              <a:rPr lang="en-IN" sz="1700" dirty="0"/>
              <a:t>, the student needs to take the bus from the nearest bus stop from campus and drop down to the nearest bus stop to Pharmacy that is </a:t>
            </a:r>
            <a:r>
              <a:rPr lang="en-IN" sz="1700" b="1" u="sng" dirty="0"/>
              <a:t>Spinningfields</a:t>
            </a:r>
            <a:r>
              <a:rPr lang="en-IN" sz="1700" dirty="0"/>
              <a:t>, at the distance of </a:t>
            </a:r>
            <a:r>
              <a:rPr lang="en-IN" sz="1700" b="1" u="sng" dirty="0"/>
              <a:t>81.84 meters</a:t>
            </a:r>
            <a:r>
              <a:rPr lang="en-IN" sz="1700" dirty="0"/>
              <a:t>. </a:t>
            </a:r>
          </a:p>
        </p:txBody>
      </p:sp>
      <p:pic>
        <p:nvPicPr>
          <p:cNvPr id="5" name="Picture 4">
            <a:extLst>
              <a:ext uri="{FF2B5EF4-FFF2-40B4-BE49-F238E27FC236}">
                <a16:creationId xmlns:a16="http://schemas.microsoft.com/office/drawing/2014/main" id="{3FE61FC7-61D8-48A6-03D3-C9B161AD48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 y="681038"/>
            <a:ext cx="11590020" cy="2931552"/>
          </a:xfrm>
          <a:prstGeom prst="rect">
            <a:avLst/>
          </a:prstGeom>
        </p:spPr>
      </p:pic>
      <p:pic>
        <p:nvPicPr>
          <p:cNvPr id="7" name="Picture 6">
            <a:extLst>
              <a:ext uri="{FF2B5EF4-FFF2-40B4-BE49-F238E27FC236}">
                <a16:creationId xmlns:a16="http://schemas.microsoft.com/office/drawing/2014/main" id="{E10EBB0E-FED8-8017-3893-945FCA2C59B0}"/>
              </a:ext>
            </a:extLst>
          </p:cNvPr>
          <p:cNvPicPr>
            <a:picLocks noChangeAspect="1"/>
          </p:cNvPicPr>
          <p:nvPr/>
        </p:nvPicPr>
        <p:blipFill>
          <a:blip r:embed="rId4"/>
          <a:stretch>
            <a:fillRect/>
          </a:stretch>
        </p:blipFill>
        <p:spPr>
          <a:xfrm>
            <a:off x="5181599" y="4099816"/>
            <a:ext cx="6851977" cy="193207"/>
          </a:xfrm>
          <a:prstGeom prst="rect">
            <a:avLst/>
          </a:prstGeom>
          <a:ln>
            <a:solidFill>
              <a:srgbClr val="002060"/>
            </a:solidFill>
          </a:ln>
        </p:spPr>
      </p:pic>
      <p:pic>
        <p:nvPicPr>
          <p:cNvPr id="9" name="Picture 8">
            <a:extLst>
              <a:ext uri="{FF2B5EF4-FFF2-40B4-BE49-F238E27FC236}">
                <a16:creationId xmlns:a16="http://schemas.microsoft.com/office/drawing/2014/main" id="{B81E53C5-F1CC-7F19-1872-2E66144C27F3}"/>
              </a:ext>
            </a:extLst>
          </p:cNvPr>
          <p:cNvPicPr>
            <a:picLocks noChangeAspect="1"/>
          </p:cNvPicPr>
          <p:nvPr/>
        </p:nvPicPr>
        <p:blipFill>
          <a:blip r:embed="rId5"/>
          <a:stretch>
            <a:fillRect/>
          </a:stretch>
        </p:blipFill>
        <p:spPr>
          <a:xfrm>
            <a:off x="2200299" y="3751420"/>
            <a:ext cx="7791401" cy="205759"/>
          </a:xfrm>
          <a:prstGeom prst="rect">
            <a:avLst/>
          </a:prstGeom>
          <a:ln>
            <a:solidFill>
              <a:srgbClr val="FF0000"/>
            </a:solidFill>
          </a:ln>
        </p:spPr>
      </p:pic>
      <p:pic>
        <p:nvPicPr>
          <p:cNvPr id="11" name="Picture 10">
            <a:extLst>
              <a:ext uri="{FF2B5EF4-FFF2-40B4-BE49-F238E27FC236}">
                <a16:creationId xmlns:a16="http://schemas.microsoft.com/office/drawing/2014/main" id="{5B39E4E8-C24A-25D6-E16E-67239FCD3827}"/>
              </a:ext>
            </a:extLst>
          </p:cNvPr>
          <p:cNvPicPr>
            <a:picLocks noChangeAspect="1"/>
          </p:cNvPicPr>
          <p:nvPr/>
        </p:nvPicPr>
        <p:blipFill>
          <a:blip r:embed="rId6"/>
          <a:stretch>
            <a:fillRect/>
          </a:stretch>
        </p:blipFill>
        <p:spPr>
          <a:xfrm>
            <a:off x="0" y="4106443"/>
            <a:ext cx="5090159" cy="179955"/>
          </a:xfrm>
          <a:prstGeom prst="rect">
            <a:avLst/>
          </a:prstGeom>
          <a:ln>
            <a:solidFill>
              <a:srgbClr val="00B0F0"/>
            </a:solidFill>
          </a:ln>
        </p:spPr>
      </p:pic>
      <p:pic>
        <p:nvPicPr>
          <p:cNvPr id="13" name="Picture 12">
            <a:extLst>
              <a:ext uri="{FF2B5EF4-FFF2-40B4-BE49-F238E27FC236}">
                <a16:creationId xmlns:a16="http://schemas.microsoft.com/office/drawing/2014/main" id="{8AC115D8-F3B6-E2B8-47DC-FC0189EE7327}"/>
              </a:ext>
            </a:extLst>
          </p:cNvPr>
          <p:cNvPicPr>
            <a:picLocks noChangeAspect="1"/>
          </p:cNvPicPr>
          <p:nvPr/>
        </p:nvPicPr>
        <p:blipFill>
          <a:blip r:embed="rId7"/>
          <a:stretch>
            <a:fillRect/>
          </a:stretch>
        </p:blipFill>
        <p:spPr>
          <a:xfrm>
            <a:off x="1702865" y="4729341"/>
            <a:ext cx="8786265" cy="214998"/>
          </a:xfrm>
          <a:prstGeom prst="rect">
            <a:avLst/>
          </a:prstGeom>
          <a:ln>
            <a:solidFill>
              <a:schemeClr val="accent6"/>
            </a:solidFill>
          </a:ln>
        </p:spPr>
      </p:pic>
      <p:pic>
        <p:nvPicPr>
          <p:cNvPr id="15" name="Picture 14">
            <a:extLst>
              <a:ext uri="{FF2B5EF4-FFF2-40B4-BE49-F238E27FC236}">
                <a16:creationId xmlns:a16="http://schemas.microsoft.com/office/drawing/2014/main" id="{FDE5A9DC-3599-42CE-FF26-213D0134190D}"/>
              </a:ext>
            </a:extLst>
          </p:cNvPr>
          <p:cNvPicPr>
            <a:picLocks noChangeAspect="1"/>
          </p:cNvPicPr>
          <p:nvPr/>
        </p:nvPicPr>
        <p:blipFill>
          <a:blip r:embed="rId8"/>
          <a:stretch>
            <a:fillRect/>
          </a:stretch>
        </p:blipFill>
        <p:spPr>
          <a:xfrm>
            <a:off x="3143406" y="4425587"/>
            <a:ext cx="5905185" cy="179955"/>
          </a:xfrm>
          <a:prstGeom prst="rect">
            <a:avLst/>
          </a:prstGeom>
          <a:ln>
            <a:solidFill>
              <a:srgbClr val="7030A0"/>
            </a:solidFill>
          </a:ln>
        </p:spPr>
      </p:pic>
    </p:spTree>
    <p:extLst>
      <p:ext uri="{BB962C8B-B14F-4D97-AF65-F5344CB8AC3E}">
        <p14:creationId xmlns:p14="http://schemas.microsoft.com/office/powerpoint/2010/main" val="25299153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683</TotalTime>
  <Words>1165</Words>
  <Application>Microsoft Office PowerPoint</Application>
  <PresentationFormat>Widescreen</PresentationFormat>
  <Paragraphs>25</Paragraphs>
  <Slides>14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Name:- Eashan Verma Student Number:- 24251111 Course:- MSc Data Science and Analytics Course Code:- CS621C Course Name:- Spatial Databases</vt:lpstr>
      <vt:lpstr>Exploring Key Services for International Students in Manchester</vt:lpstr>
      <vt:lpstr>Universities in Manchester</vt:lpstr>
      <vt:lpstr>Indian Restaurants in Manchester</vt:lpstr>
      <vt:lpstr>Pharmacy/ Medical Shops in Manchester</vt:lpstr>
      <vt:lpstr>Bus Stops in Manchester</vt:lpstr>
      <vt:lpstr>The University of Manchester</vt:lpstr>
      <vt:lpstr>Manchester Metropolitan University</vt:lpstr>
      <vt:lpstr>University of Salford</vt:lpstr>
      <vt:lpstr>Royal Northern College of Music</vt:lpstr>
      <vt:lpstr>University Academy 92 (UA92)</vt:lpstr>
      <vt:lpstr>PowerPoint Presentation</vt:lpstr>
      <vt:lpstr>PowerPoint Presentation</vt:lpstr>
      <vt:lpstr>Thankyou For your Valuable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Eashan Verma</dc:creator>
  <cp:lastModifiedBy>Eashan Verma</cp:lastModifiedBy>
  <cp:revision>12</cp:revision>
  <dcterms:created xsi:type="dcterms:W3CDTF">2025-01-08T21:37:44Z</dcterms:created>
  <dcterms:modified xsi:type="dcterms:W3CDTF">2025-04-20T21:14:22Z</dcterms:modified>
</cp:coreProperties>
</file>